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5" r:id="rId1"/>
  </p:sldMasterIdLst>
  <p:notesMasterIdLst>
    <p:notesMasterId r:id="rId48"/>
  </p:notesMasterIdLst>
  <p:handoutMasterIdLst>
    <p:handoutMasterId r:id="rId49"/>
  </p:handoutMasterIdLst>
  <p:sldIdLst>
    <p:sldId id="582" r:id="rId2"/>
    <p:sldId id="750" r:id="rId3"/>
    <p:sldId id="782" r:id="rId4"/>
    <p:sldId id="783" r:id="rId5"/>
    <p:sldId id="777" r:id="rId6"/>
    <p:sldId id="770" r:id="rId7"/>
    <p:sldId id="749" r:id="rId8"/>
    <p:sldId id="751" r:id="rId9"/>
    <p:sldId id="752" r:id="rId10"/>
    <p:sldId id="753" r:id="rId11"/>
    <p:sldId id="755" r:id="rId12"/>
    <p:sldId id="756" r:id="rId13"/>
    <p:sldId id="757" r:id="rId14"/>
    <p:sldId id="758" r:id="rId15"/>
    <p:sldId id="759" r:id="rId16"/>
    <p:sldId id="760" r:id="rId17"/>
    <p:sldId id="761" r:id="rId18"/>
    <p:sldId id="762" r:id="rId19"/>
    <p:sldId id="763" r:id="rId20"/>
    <p:sldId id="764" r:id="rId21"/>
    <p:sldId id="765" r:id="rId22"/>
    <p:sldId id="780" r:id="rId23"/>
    <p:sldId id="743" r:id="rId24"/>
    <p:sldId id="754" r:id="rId25"/>
    <p:sldId id="767" r:id="rId26"/>
    <p:sldId id="768" r:id="rId27"/>
    <p:sldId id="785" r:id="rId28"/>
    <p:sldId id="769" r:id="rId29"/>
    <p:sldId id="652" r:id="rId30"/>
    <p:sldId id="655" r:id="rId31"/>
    <p:sldId id="776" r:id="rId32"/>
    <p:sldId id="771" r:id="rId33"/>
    <p:sldId id="766" r:id="rId34"/>
    <p:sldId id="744" r:id="rId35"/>
    <p:sldId id="745" r:id="rId36"/>
    <p:sldId id="746" r:id="rId37"/>
    <p:sldId id="747" r:id="rId38"/>
    <p:sldId id="748" r:id="rId39"/>
    <p:sldId id="778" r:id="rId40"/>
    <p:sldId id="734" r:id="rId41"/>
    <p:sldId id="775" r:id="rId42"/>
    <p:sldId id="786" r:id="rId43"/>
    <p:sldId id="772" r:id="rId44"/>
    <p:sldId id="773" r:id="rId45"/>
    <p:sldId id="774" r:id="rId46"/>
    <p:sldId id="77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6" autoAdjust="0"/>
    <p:restoredTop sz="84751" autoAdjust="0"/>
  </p:normalViewPr>
  <p:slideViewPr>
    <p:cSldViewPr snapToGrid="0" snapToObjects="1">
      <p:cViewPr varScale="1">
        <p:scale>
          <a:sx n="135" d="100"/>
          <a:sy n="135" d="100"/>
        </p:scale>
        <p:origin x="267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1/30/17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1/30/17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iki.apache.org/hadoop/SecondaryNameNod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&lt;key, value&gt; pairs</a:t>
            </a:r>
          </a:p>
        </p:txBody>
      </p:sp>
      <p:sp>
        <p:nvSpPr>
          <p:cNvPr id="4" name="Slide Number Placeholder 3"/>
          <p:cNvSpPr>
            <a:spLocks noGrp="1"/>
          </p:cNvSpPr>
          <p:nvPr>
            <p:ph type="sldNum" sz="quarter" idx="10"/>
          </p:nvPr>
        </p:nvSpPr>
        <p:spPr/>
        <p:txBody>
          <a:bodyPr/>
          <a:lstStyle/>
          <a:p>
            <a:fld id="{6C8BC009-2ADF-2041-BCE7-F37E35972E70}" type="slidenum">
              <a:rPr lang="en-US" smtClean="0"/>
              <a:t>16</a:t>
            </a:fld>
            <a:endParaRPr lang="en-US"/>
          </a:p>
        </p:txBody>
      </p:sp>
    </p:spTree>
    <p:extLst>
      <p:ext uri="{BB962C8B-B14F-4D97-AF65-F5344CB8AC3E}">
        <p14:creationId xmlns:p14="http://schemas.microsoft.com/office/powerpoint/2010/main" val="1406375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weights as </a:t>
            </a:r>
            <a:r>
              <a:rPr lang="en-US"/>
              <a:t>an option, applying values, </a:t>
            </a:r>
            <a:r>
              <a:rPr lang="en-US" dirty="0"/>
              <a:t>perhaps by category or spatial bounding box.</a:t>
            </a:r>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84745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a:t>
            </a:r>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1738280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in the memory of the mapper. </a:t>
            </a:r>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400580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22</a:t>
            </a:fld>
            <a:endParaRPr lang="en-US"/>
          </a:p>
        </p:txBody>
      </p:sp>
    </p:spTree>
    <p:extLst>
      <p:ext uri="{BB962C8B-B14F-4D97-AF65-F5344CB8AC3E}">
        <p14:creationId xmlns:p14="http://schemas.microsoft.com/office/powerpoint/2010/main" val="78353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a:p>
        </p:txBody>
      </p:sp>
    </p:spTree>
    <p:extLst>
      <p:ext uri="{BB962C8B-B14F-4D97-AF65-F5344CB8AC3E}">
        <p14:creationId xmlns:p14="http://schemas.microsoft.com/office/powerpoint/2010/main" val="1520849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25</a:t>
            </a:fld>
            <a:endParaRPr lang="en-US"/>
          </a:p>
        </p:txBody>
      </p:sp>
    </p:spTree>
    <p:extLst>
      <p:ext uri="{BB962C8B-B14F-4D97-AF65-F5344CB8AC3E}">
        <p14:creationId xmlns:p14="http://schemas.microsoft.com/office/powerpoint/2010/main" val="766388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26</a:t>
            </a:fld>
            <a:endParaRPr lang="en-US"/>
          </a:p>
        </p:txBody>
      </p:sp>
    </p:spTree>
    <p:extLst>
      <p:ext uri="{BB962C8B-B14F-4D97-AF65-F5344CB8AC3E}">
        <p14:creationId xmlns:p14="http://schemas.microsoft.com/office/powerpoint/2010/main" val="1081391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2250 polygon</a:t>
            </a:r>
            <a:r>
              <a:rPr lang="en-US" baseline="0" dirty="0"/>
              <a:t>al units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27</a:t>
            </a:fld>
            <a:endParaRPr lang="en-US"/>
          </a:p>
        </p:txBody>
      </p:sp>
    </p:spTree>
    <p:extLst>
      <p:ext uri="{BB962C8B-B14F-4D97-AF65-F5344CB8AC3E}">
        <p14:creationId xmlns:p14="http://schemas.microsoft.com/office/powerpoint/2010/main" val="4043556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28</a:t>
            </a:fld>
            <a:endParaRPr lang="en-US"/>
          </a:p>
        </p:txBody>
      </p:sp>
    </p:spTree>
    <p:extLst>
      <p:ext uri="{BB962C8B-B14F-4D97-AF65-F5344CB8AC3E}">
        <p14:creationId xmlns:p14="http://schemas.microsoft.com/office/powerpoint/2010/main" val="60488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some examples about geospatial</a:t>
            </a:r>
            <a:r>
              <a:rPr lang="en-US" baseline="0" dirty="0"/>
              <a:t> Big Data</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1418361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29</a:t>
            </a:fld>
            <a:endParaRPr lang="en-US"/>
          </a:p>
        </p:txBody>
      </p:sp>
    </p:spTree>
    <p:extLst>
      <p:ext uri="{BB962C8B-B14F-4D97-AF65-F5344CB8AC3E}">
        <p14:creationId xmlns:p14="http://schemas.microsoft.com/office/powerpoint/2010/main" val="4168704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5:44 PM</a:t>
            </a:fld>
            <a:endParaRPr lang="en-US"/>
          </a:p>
        </p:txBody>
      </p:sp>
      <p:sp>
        <p:nvSpPr>
          <p:cNvPr id="6" name="Footer Placeholder 5"/>
          <p:cNvSpPr>
            <a:spLocks noGrp="1"/>
          </p:cNvSpPr>
          <p:nvPr>
            <p:ph type="ftr" sz="quarter" idx="12"/>
          </p:nvPr>
        </p:nvSpPr>
        <p:spPr/>
        <p:txBody>
          <a:bodyPr/>
          <a:lstStyle/>
          <a:p>
            <a:r>
              <a:rPr lang="en-US" dirty="0">
                <a:solidFill>
                  <a:srgbClr val="000000"/>
                </a:solidFill>
              </a:rPr>
              <a:t>© 2007 Microsoft Corporation. All rights reserved</a:t>
            </a:r>
            <a:r>
              <a:rPr lang="en-US">
                <a:solidFill>
                  <a:srgbClr val="000000"/>
                </a:solidFill>
              </a:rPr>
              <a:t>. Microsoft, Windows, </a:t>
            </a:r>
            <a:r>
              <a:rPr lang="en-US" dirty="0">
                <a:solidFill>
                  <a:srgbClr val="000000"/>
                </a:solidFill>
              </a:rPr>
              <a:t>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a:t>
            </a:r>
            <a:r>
              <a:rPr lang="en-US">
                <a:solidFill>
                  <a:srgbClr val="000000"/>
                </a:solidFill>
              </a:rPr>
              <a:t>market conditions, </a:t>
            </a:r>
            <a:r>
              <a:rPr lang="en-US" dirty="0">
                <a:solidFill>
                  <a:srgbClr val="000000"/>
                </a:solidFill>
              </a:rPr>
              <a:t>it should not be interpreted to be a commitment on the part </a:t>
            </a:r>
            <a:r>
              <a:rPr lang="en-US">
                <a:solidFill>
                  <a:srgbClr val="000000"/>
                </a:solidFill>
              </a:rPr>
              <a:t>of Microsoft, </a:t>
            </a:r>
            <a:r>
              <a:rPr lang="en-US" dirty="0">
                <a:solidFill>
                  <a:srgbClr val="000000"/>
                </a:solidFill>
              </a:rPr>
              <a:t>and Microsoft cannot guarantee the accuracy of any information provided after the date of this presentation.  </a:t>
            </a:r>
            <a:br>
              <a:rPr lang="en-US" dirty="0">
                <a:solidFill>
                  <a:srgbClr val="000000"/>
                </a:solidFill>
              </a:rPr>
            </a:br>
            <a:r>
              <a:rPr lang="en-US" dirty="0">
                <a:solidFill>
                  <a:srgbClr val="000000"/>
                </a:solidFill>
              </a:rPr>
              <a:t>MICROSOFT MAKES </a:t>
            </a:r>
            <a:r>
              <a:rPr lang="en-US">
                <a:solidFill>
                  <a:srgbClr val="000000"/>
                </a:solidFill>
              </a:rPr>
              <a:t>NO WARRANTIES, EXPRESS, </a:t>
            </a:r>
            <a:r>
              <a:rPr lang="en-US" dirty="0">
                <a:solidFill>
                  <a:srgbClr val="000000"/>
                </a:solidFill>
              </a:rPr>
              <a:t>IMPLIED </a:t>
            </a:r>
            <a:r>
              <a:rPr lang="en-US">
                <a:solidFill>
                  <a:srgbClr val="000000"/>
                </a:solidFill>
              </a:rPr>
              <a:t>OR STATUTORY, </a:t>
            </a:r>
            <a:r>
              <a:rPr lang="en-US" dirty="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30</a:t>
            </a:fld>
            <a:endParaRPr lang="en-US" dirty="0"/>
          </a:p>
        </p:txBody>
      </p:sp>
    </p:spTree>
    <p:extLst>
      <p:ext uri="{BB962C8B-B14F-4D97-AF65-F5344CB8AC3E}">
        <p14:creationId xmlns:p14="http://schemas.microsoft.com/office/powerpoint/2010/main" val="57646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31</a:t>
            </a:fld>
            <a:endParaRPr lang="en-US"/>
          </a:p>
        </p:txBody>
      </p:sp>
    </p:spTree>
    <p:extLst>
      <p:ext uri="{BB962C8B-B14F-4D97-AF65-F5344CB8AC3E}">
        <p14:creationId xmlns:p14="http://schemas.microsoft.com/office/powerpoint/2010/main" val="733651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a:p>
        </p:txBody>
      </p:sp>
    </p:spTree>
    <p:extLst>
      <p:ext uri="{BB962C8B-B14F-4D97-AF65-F5344CB8AC3E}">
        <p14:creationId xmlns:p14="http://schemas.microsoft.com/office/powerpoint/2010/main" val="126548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33</a:t>
            </a:fld>
            <a:endParaRPr lang="en-US"/>
          </a:p>
        </p:txBody>
      </p:sp>
    </p:spTree>
    <p:extLst>
      <p:ext uri="{BB962C8B-B14F-4D97-AF65-F5344CB8AC3E}">
        <p14:creationId xmlns:p14="http://schemas.microsoft.com/office/powerpoint/2010/main" val="1244158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C8BC009-2ADF-2041-BCE7-F37E35972E70}" type="slidenum">
              <a:rPr lang="en-US" smtClean="0"/>
              <a:t>34</a:t>
            </a:fld>
            <a:endParaRPr lang="en-US"/>
          </a:p>
        </p:txBody>
      </p:sp>
    </p:spTree>
    <p:extLst>
      <p:ext uri="{BB962C8B-B14F-4D97-AF65-F5344CB8AC3E}">
        <p14:creationId xmlns:p14="http://schemas.microsoft.com/office/powerpoint/2010/main" val="1829631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5:44 PM</a:t>
            </a:fld>
            <a:endParaRPr lang="en-US"/>
          </a:p>
        </p:txBody>
      </p:sp>
      <p:sp>
        <p:nvSpPr>
          <p:cNvPr id="6" name="Footer Placeholder 5"/>
          <p:cNvSpPr>
            <a:spLocks noGrp="1"/>
          </p:cNvSpPr>
          <p:nvPr>
            <p:ph type="ftr" sz="quarter" idx="12"/>
          </p:nvPr>
        </p:nvSpPr>
        <p:spPr/>
        <p:txBody>
          <a:bodyPr/>
          <a:lstStyle/>
          <a:p>
            <a:r>
              <a:rPr lang="en-US" dirty="0">
                <a:solidFill>
                  <a:srgbClr val="000000"/>
                </a:solidFill>
              </a:rPr>
              <a:t>© 2007 Microsoft Corporation. All rights reserved</a:t>
            </a:r>
            <a:r>
              <a:rPr lang="en-US">
                <a:solidFill>
                  <a:srgbClr val="000000"/>
                </a:solidFill>
              </a:rPr>
              <a:t>. Microsoft, Windows, </a:t>
            </a:r>
            <a:r>
              <a:rPr lang="en-US" dirty="0">
                <a:solidFill>
                  <a:srgbClr val="000000"/>
                </a:solidFill>
              </a:rPr>
              <a:t>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a:t>
            </a:r>
            <a:r>
              <a:rPr lang="en-US">
                <a:solidFill>
                  <a:srgbClr val="000000"/>
                </a:solidFill>
              </a:rPr>
              <a:t>market conditions, </a:t>
            </a:r>
            <a:r>
              <a:rPr lang="en-US" dirty="0">
                <a:solidFill>
                  <a:srgbClr val="000000"/>
                </a:solidFill>
              </a:rPr>
              <a:t>it should not be interpreted to be a commitment on the part </a:t>
            </a:r>
            <a:r>
              <a:rPr lang="en-US">
                <a:solidFill>
                  <a:srgbClr val="000000"/>
                </a:solidFill>
              </a:rPr>
              <a:t>of Microsoft, </a:t>
            </a:r>
            <a:r>
              <a:rPr lang="en-US" dirty="0">
                <a:solidFill>
                  <a:srgbClr val="000000"/>
                </a:solidFill>
              </a:rPr>
              <a:t>and Microsoft cannot guarantee the accuracy of any information provided after the date of this presentation.  </a:t>
            </a:r>
            <a:br>
              <a:rPr lang="en-US" dirty="0">
                <a:solidFill>
                  <a:srgbClr val="000000"/>
                </a:solidFill>
              </a:rPr>
            </a:br>
            <a:r>
              <a:rPr lang="en-US" dirty="0">
                <a:solidFill>
                  <a:srgbClr val="000000"/>
                </a:solidFill>
              </a:rPr>
              <a:t>MICROSOFT MAKES </a:t>
            </a:r>
            <a:r>
              <a:rPr lang="en-US">
                <a:solidFill>
                  <a:srgbClr val="000000"/>
                </a:solidFill>
              </a:rPr>
              <a:t>NO WARRANTIES, EXPRESS, </a:t>
            </a:r>
            <a:r>
              <a:rPr lang="en-US" dirty="0">
                <a:solidFill>
                  <a:srgbClr val="000000"/>
                </a:solidFill>
              </a:rPr>
              <a:t>IMPLIED </a:t>
            </a:r>
            <a:r>
              <a:rPr lang="en-US">
                <a:solidFill>
                  <a:srgbClr val="000000"/>
                </a:solidFill>
              </a:rPr>
              <a:t>OR STATUTORY, </a:t>
            </a:r>
            <a:r>
              <a:rPr lang="en-US" dirty="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39</a:t>
            </a:fld>
            <a:endParaRPr lang="en-US" dirty="0"/>
          </a:p>
        </p:txBody>
      </p:sp>
    </p:spTree>
    <p:extLst>
      <p:ext uri="{BB962C8B-B14F-4D97-AF65-F5344CB8AC3E}">
        <p14:creationId xmlns:p14="http://schemas.microsoft.com/office/powerpoint/2010/main" val="174460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40</a:t>
            </a:fld>
            <a:endParaRPr lang="en-US"/>
          </a:p>
        </p:txBody>
      </p:sp>
    </p:spTree>
    <p:extLst>
      <p:ext uri="{BB962C8B-B14F-4D97-AF65-F5344CB8AC3E}">
        <p14:creationId xmlns:p14="http://schemas.microsoft.com/office/powerpoint/2010/main" val="4158808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41</a:t>
            </a:fld>
            <a:endParaRPr lang="en-US"/>
          </a:p>
        </p:txBody>
      </p:sp>
    </p:spTree>
    <p:extLst>
      <p:ext uri="{BB962C8B-B14F-4D97-AF65-F5344CB8AC3E}">
        <p14:creationId xmlns:p14="http://schemas.microsoft.com/office/powerpoint/2010/main" val="1989731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42</a:t>
            </a:fld>
            <a:endParaRPr lang="en-US"/>
          </a:p>
        </p:txBody>
      </p:sp>
    </p:spTree>
    <p:extLst>
      <p:ext uri="{BB962C8B-B14F-4D97-AF65-F5344CB8AC3E}">
        <p14:creationId xmlns:p14="http://schemas.microsoft.com/office/powerpoint/2010/main" val="339634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a:t>
            </a:r>
            <a:r>
              <a:rPr lang="en-US" baseline="0" dirty="0"/>
              <a:t> represents one taxi, each pixel is one minute and 60 minutes, 12 hours a day.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1356640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43</a:t>
            </a:fld>
            <a:endParaRPr lang="en-US"/>
          </a:p>
        </p:txBody>
      </p:sp>
    </p:spTree>
    <p:extLst>
      <p:ext uri="{BB962C8B-B14F-4D97-AF65-F5344CB8AC3E}">
        <p14:creationId xmlns:p14="http://schemas.microsoft.com/office/powerpoint/2010/main" val="1919163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44</a:t>
            </a:fld>
            <a:endParaRPr lang="en-US"/>
          </a:p>
        </p:txBody>
      </p:sp>
    </p:spTree>
    <p:extLst>
      <p:ext uri="{BB962C8B-B14F-4D97-AF65-F5344CB8AC3E}">
        <p14:creationId xmlns:p14="http://schemas.microsoft.com/office/powerpoint/2010/main" val="181551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45</a:t>
            </a:fld>
            <a:endParaRPr lang="en-US"/>
          </a:p>
        </p:txBody>
      </p:sp>
    </p:spTree>
    <p:extLst>
      <p:ext uri="{BB962C8B-B14F-4D97-AF65-F5344CB8AC3E}">
        <p14:creationId xmlns:p14="http://schemas.microsoft.com/office/powerpoint/2010/main" val="71817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CyberGIS</a:t>
            </a:r>
            <a:r>
              <a:rPr lang="en-US" sz="1200" b="0" i="0" u="none" strike="noStrike" kern="1200" baseline="0" dirty="0">
                <a:solidFill>
                  <a:schemeClr val="tx1"/>
                </a:solidFill>
                <a:latin typeface="+mn-lt"/>
                <a:ea typeface="+mn-ea"/>
                <a:cs typeface="+mn-cs"/>
              </a:rPr>
              <a:t> more focuses on Spatial thinking.</a:t>
            </a:r>
          </a:p>
          <a:p>
            <a:r>
              <a:rPr lang="en-US" sz="1200" b="0" i="0" u="none" strike="noStrike" kern="1200" baseline="0" dirty="0">
                <a:solidFill>
                  <a:schemeClr val="tx1"/>
                </a:solidFill>
                <a:latin typeface="+mn-lt"/>
                <a:ea typeface="+mn-ea"/>
                <a:cs typeface="+mn-cs"/>
              </a:rPr>
              <a:t>These advanced technologies not only bring forth computational</a:t>
            </a:r>
          </a:p>
          <a:p>
            <a:r>
              <a:rPr lang="en-US" sz="1200" b="0" i="0" u="none" strike="noStrike" kern="1200" baseline="0" dirty="0">
                <a:solidFill>
                  <a:schemeClr val="tx1"/>
                </a:solidFill>
                <a:latin typeface="+mn-lt"/>
                <a:ea typeface="+mn-ea"/>
                <a:cs typeface="+mn-cs"/>
              </a:rPr>
              <a:t>innovation such as geospatial optimization and simulation, but also</a:t>
            </a:r>
          </a:p>
          <a:p>
            <a:r>
              <a:rPr lang="en-US" sz="1200" b="0" i="0" u="none" strike="noStrike" kern="1200" baseline="0" dirty="0">
                <a:solidFill>
                  <a:schemeClr val="tx1"/>
                </a:solidFill>
                <a:latin typeface="+mn-lt"/>
                <a:ea typeface="+mn-ea"/>
                <a:cs typeface="+mn-cs"/>
              </a:rPr>
              <a:t>yield actionable insight from big data. </a:t>
            </a:r>
            <a:r>
              <a:rPr lang="en-US" sz="1200" b="0" i="0" u="none" strike="noStrike" kern="1200" baseline="0" dirty="0" err="1">
                <a:solidFill>
                  <a:schemeClr val="tx1"/>
                </a:solidFill>
                <a:latin typeface="+mn-lt"/>
                <a:ea typeface="+mn-ea"/>
                <a:cs typeface="+mn-cs"/>
              </a:rPr>
              <a:t>GIScience</a:t>
            </a:r>
            <a:r>
              <a:rPr lang="en-US" sz="1200" b="0" i="0" u="none" strike="noStrike" kern="1200" baseline="0" dirty="0">
                <a:solidFill>
                  <a:schemeClr val="tx1"/>
                </a:solidFill>
                <a:latin typeface="+mn-lt"/>
                <a:ea typeface="+mn-ea"/>
                <a:cs typeface="+mn-cs"/>
              </a:rPr>
              <a:t> therefore seeks today to resolve</a:t>
            </a:r>
          </a:p>
          <a:p>
            <a:r>
              <a:rPr lang="en-US" sz="1200" b="0" i="0" u="none" strike="noStrike" kern="1200" baseline="0" dirty="0">
                <a:solidFill>
                  <a:schemeClr val="tx1"/>
                </a:solidFill>
                <a:latin typeface="+mn-lt"/>
                <a:ea typeface="+mn-ea"/>
                <a:cs typeface="+mn-cs"/>
              </a:rPr>
              <a:t>problems of dealing with and analyzing heterogeneous spatial data, integrating</a:t>
            </a:r>
          </a:p>
          <a:p>
            <a:r>
              <a:rPr lang="en-US" sz="1200" b="0" i="0" u="none" strike="noStrike" kern="1200" baseline="0" dirty="0">
                <a:solidFill>
                  <a:schemeClr val="tx1"/>
                </a:solidFill>
                <a:latin typeface="+mn-lt"/>
                <a:ea typeface="+mn-ea"/>
                <a:cs typeface="+mn-cs"/>
              </a:rPr>
              <a:t>and synthesizing diverse data sources, and orchestrating collaboration, rather</a:t>
            </a:r>
          </a:p>
          <a:p>
            <a:r>
              <a:rPr lang="en-US" sz="1200" b="0" i="0" u="none" strike="noStrike" kern="1200" baseline="0" dirty="0">
                <a:solidFill>
                  <a:schemeClr val="tx1"/>
                </a:solidFill>
                <a:latin typeface="+mn-lt"/>
                <a:ea typeface="+mn-ea"/>
                <a:cs typeface="+mn-cs"/>
              </a:rPr>
              <a:t>than data collection and pre-processing.</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4883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Roger Tomlinson</a:t>
            </a:r>
            <a:r>
              <a:rPr lang="en-US" baseline="0" dirty="0"/>
              <a:t> has been called the “Father of GIS” thanks to his leadership of the Canada Geographic Information System, the first computerized GIS.</a:t>
            </a:r>
          </a:p>
          <a:p>
            <a:r>
              <a:rPr lang="en-US" baseline="0" dirty="0"/>
              <a:t>The </a:t>
            </a:r>
            <a:r>
              <a:rPr lang="en-US" baseline="0" dirty="0" err="1"/>
              <a:t>Tflops</a:t>
            </a:r>
            <a:r>
              <a:rPr lang="en-US" baseline="0" dirty="0"/>
              <a:t> number for ROGER is theoretical, it has not been benchmarked.</a:t>
            </a:r>
          </a:p>
        </p:txBody>
      </p:sp>
      <p:sp>
        <p:nvSpPr>
          <p:cNvPr id="4" name="Slide Number Placeholder 3"/>
          <p:cNvSpPr>
            <a:spLocks noGrp="1"/>
          </p:cNvSpPr>
          <p:nvPr>
            <p:ph type="sldNum" sz="quarter" idx="10"/>
          </p:nvPr>
        </p:nvSpPr>
        <p:spPr/>
        <p:txBody>
          <a:bodyPr/>
          <a:lstStyle/>
          <a:p>
            <a:fld id="{6C8BC009-2ADF-2041-BCE7-F37E35972E70}"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63940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Yahoo developed HDFS to compete with GFS (Google). Google developed </a:t>
            </a:r>
            <a:r>
              <a:rPr lang="en-US" dirty="0" err="1"/>
              <a:t>MapReduce</a:t>
            </a:r>
            <a:r>
              <a:rPr lang="en-US" dirty="0"/>
              <a:t> for their own system.</a:t>
            </a:r>
            <a:r>
              <a:rPr lang="en-US" baseline="0" dirty="0"/>
              <a:t> </a:t>
            </a:r>
          </a:p>
          <a:p>
            <a:r>
              <a:rPr lang="en-US" baseline="0" dirty="0"/>
              <a:t>Yarn for resource management. Queue system. </a:t>
            </a:r>
          </a:p>
          <a:p>
            <a:r>
              <a:rPr lang="en-US" baseline="0" dirty="0" err="1"/>
              <a:t>Hbase</a:t>
            </a:r>
            <a:r>
              <a:rPr lang="en-US" baseline="0" dirty="0"/>
              <a:t> – big table, column based database. OS version. SQL-like. </a:t>
            </a:r>
          </a:p>
          <a:p>
            <a:r>
              <a:rPr lang="en-US" baseline="0" dirty="0"/>
              <a:t>	Hive for </a:t>
            </a:r>
            <a:r>
              <a:rPr lang="en-US" baseline="0" dirty="0" err="1"/>
              <a:t>Hbase</a:t>
            </a:r>
            <a:endParaRPr lang="en-US" baseline="0" dirty="0"/>
          </a:p>
          <a:p>
            <a:r>
              <a:rPr lang="en-US" baseline="0" dirty="0"/>
              <a:t>Pig for raw data like loaded CSVs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172790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more nodes increase both storages</a:t>
            </a:r>
            <a:r>
              <a:rPr lang="en-US" baseline="0" dirty="0"/>
              <a:t> space and computing throughput.</a:t>
            </a:r>
          </a:p>
          <a:p>
            <a:r>
              <a:rPr lang="en-US" baseline="0" dirty="0"/>
              <a:t>Data is too big store in one computer: data is stored on multiple computers.</a:t>
            </a:r>
          </a:p>
          <a:p>
            <a:r>
              <a:rPr lang="en-US" baseline="0" dirty="0"/>
              <a:t>Very high end machine are expensive: run on commodity hardware</a:t>
            </a:r>
          </a:p>
          <a:p>
            <a:r>
              <a:rPr lang="en-US" baseline="0" dirty="0"/>
              <a:t>Low-cost hardware will fail- replicate data – </a:t>
            </a:r>
          </a:p>
          <a:p>
            <a:endParaRPr lang="en-US" baseline="0" dirty="0"/>
          </a:p>
          <a:p>
            <a:r>
              <a:rPr lang="en-US" baseline="0" dirty="0"/>
              <a:t>How will the distributed nodes co-ordinate among themselves?</a:t>
            </a:r>
          </a:p>
          <a:p>
            <a:endParaRPr lang="en-US" dirty="0"/>
          </a:p>
          <a:p>
            <a:r>
              <a:rPr lang="en-US" dirty="0"/>
              <a:t>Putting a file into HDFS involves</a:t>
            </a:r>
            <a:r>
              <a:rPr lang="en-US" baseline="0" dirty="0"/>
              <a:t> the following steps:</a:t>
            </a:r>
          </a:p>
          <a:p>
            <a:pPr marL="228600" indent="-228600">
              <a:buAutoNum type="arabicPeriod"/>
            </a:pPr>
            <a:r>
              <a:rPr lang="en-US" baseline="0" dirty="0"/>
              <a:t>Clients sends a request to the </a:t>
            </a:r>
            <a:r>
              <a:rPr lang="en-US" baseline="0" dirty="0" err="1"/>
              <a:t>namenode</a:t>
            </a:r>
            <a:r>
              <a:rPr lang="en-US" baseline="0" dirty="0"/>
              <a:t> to add a file to HDFS.</a:t>
            </a:r>
          </a:p>
          <a:p>
            <a:pPr marL="228600" indent="-228600">
              <a:buAutoNum type="arabicPeriod"/>
            </a:pPr>
            <a:r>
              <a:rPr lang="en-US" baseline="0" dirty="0" err="1"/>
              <a:t>Namenode</a:t>
            </a:r>
            <a:r>
              <a:rPr lang="en-US" baseline="0" dirty="0"/>
              <a:t> tells client how and where to distribute the blocks.</a:t>
            </a:r>
          </a:p>
          <a:p>
            <a:pPr marL="228600" indent="-228600">
              <a:buAutoNum type="arabicPeriod"/>
            </a:pPr>
            <a:r>
              <a:rPr lang="en-US" baseline="0" dirty="0"/>
              <a:t>Client breaks the data into blocks and writes each block to a </a:t>
            </a:r>
            <a:r>
              <a:rPr lang="en-US" baseline="0" dirty="0" err="1"/>
              <a:t>datanode</a:t>
            </a:r>
            <a:r>
              <a:rPr lang="en-US" baseline="0" dirty="0"/>
              <a:t>. </a:t>
            </a:r>
          </a:p>
          <a:p>
            <a:pPr marL="228600" indent="-228600">
              <a:buAutoNum type="arabicPeriod"/>
            </a:pPr>
            <a:r>
              <a:rPr lang="en-US" baseline="0" dirty="0"/>
              <a:t>The </a:t>
            </a:r>
            <a:r>
              <a:rPr lang="en-US" baseline="0" dirty="0" err="1"/>
              <a:t>datanodes</a:t>
            </a:r>
            <a:r>
              <a:rPr lang="en-US" baseline="0" dirty="0"/>
              <a:t> replicate the newly-created blocks, based on instructions from the </a:t>
            </a:r>
            <a:r>
              <a:rPr lang="en-US" baseline="0" dirty="0" err="1"/>
              <a:t>namenode</a:t>
            </a:r>
            <a:r>
              <a:rPr lang="en-US" baseline="0" dirty="0"/>
              <a:t>.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12</a:t>
            </a:fld>
            <a:endParaRPr lang="en-US"/>
          </a:p>
        </p:txBody>
      </p:sp>
    </p:spTree>
    <p:extLst>
      <p:ext uri="{BB962C8B-B14F-4D97-AF65-F5344CB8AC3E}">
        <p14:creationId xmlns:p14="http://schemas.microsoft.com/office/powerpoint/2010/main" val="124774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is the centerpiece of an HDFS file system. It keeps the directory tree of all files in the file system, and tracks where across the cluster the file data is kept. It does not store the data of these files itself.</a:t>
            </a:r>
          </a:p>
          <a:p>
            <a:r>
              <a:rPr lang="en-US" sz="1200" b="0" i="0" kern="1200" dirty="0">
                <a:solidFill>
                  <a:schemeClr val="tx1"/>
                </a:solidFill>
                <a:effectLst/>
                <a:latin typeface="+mn-lt"/>
                <a:ea typeface="+mn-ea"/>
                <a:cs typeface="+mn-cs"/>
              </a:rPr>
              <a:t>Optional </a:t>
            </a:r>
            <a:r>
              <a:rPr lang="en-US" sz="1200" b="0" i="0" u="none" strike="noStrike" kern="1200" dirty="0">
                <a:solidFill>
                  <a:schemeClr val="tx1"/>
                </a:solidFill>
                <a:effectLst/>
                <a:latin typeface="+mn-lt"/>
                <a:ea typeface="+mn-ea"/>
                <a:cs typeface="+mn-cs"/>
                <a:hlinkClick r:id="rId3"/>
              </a:rPr>
              <a:t>SecondaryNameNode</a:t>
            </a:r>
            <a:r>
              <a:rPr lang="en-US" sz="1200" b="0" i="0" kern="1200" dirty="0">
                <a:solidFill>
                  <a:schemeClr val="tx1"/>
                </a:solidFill>
                <a:effectLst/>
                <a:latin typeface="+mn-lt"/>
                <a:ea typeface="+mn-ea"/>
                <a:cs typeface="+mn-cs"/>
              </a:rPr>
              <a:t> that can be hosted on a separate machine.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classroom</a:t>
            </a:r>
            <a:r>
              <a:rPr lang="en-US" sz="1200" b="0" i="0" kern="1200" baseline="0" dirty="0">
                <a:solidFill>
                  <a:schemeClr val="tx1"/>
                </a:solidFill>
                <a:effectLst/>
                <a:latin typeface="+mn-lt"/>
                <a:ea typeface="+mn-ea"/>
                <a:cs typeface="+mn-cs"/>
              </a:rPr>
              <a:t> to explain the terminologies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21149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filtering and sorting</a:t>
            </a:r>
          </a:p>
          <a:p>
            <a:r>
              <a:rPr lang="en-US" dirty="0"/>
              <a:t>Reduce: summary</a:t>
            </a:r>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177934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0134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2830549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370D13-CE47-B04B-A021-4C8432DFAE40}"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370D13-CE47-B04B-A021-4C8432DFAE40}" type="datetimeFigureOut">
              <a:rPr lang="en-US" smtClean="0"/>
              <a:t>1/30/17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1/30/17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F4370D13-CE47-B04B-A021-4C8432DFAE40}" type="datetimeFigureOut">
              <a:rPr lang="en-US" smtClean="0"/>
              <a:t>1/30/17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F4370D13-CE47-B04B-A021-4C8432DFAE40}" type="datetimeFigureOut">
              <a:rPr lang="en-US" smtClean="0"/>
              <a:pPr/>
              <a:t>1/30/17</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4B8C57D9-8AC0-1F41-AA1E-8DD3BC9801B6}" type="slidenum">
              <a:rPr lang="en-US" smtClean="0"/>
              <a:pPr/>
              <a:t>‹#›</a:t>
            </a:fld>
            <a:endParaRPr lang="en-US" dirty="0"/>
          </a:p>
        </p:txBody>
      </p:sp>
      <p:sp>
        <p:nvSpPr>
          <p:cNvPr id="8" name="TextBox 7"/>
          <p:cNvSpPr txBox="1"/>
          <p:nvPr userDrawn="1"/>
        </p:nvSpPr>
        <p:spPr>
          <a:xfrm>
            <a:off x="203200" y="178832"/>
            <a:ext cx="6794500" cy="400110"/>
          </a:xfrm>
          <a:prstGeom prst="rect">
            <a:avLst/>
          </a:prstGeom>
          <a:noFill/>
        </p:spPr>
        <p:txBody>
          <a:bodyPr wrap="square" rtlCol="0">
            <a:spAutoFit/>
          </a:bodyPr>
          <a:lstStyle/>
          <a:p>
            <a:r>
              <a:rPr lang="en-US" sz="2000" b="0" dirty="0">
                <a:solidFill>
                  <a:schemeClr val="bg1"/>
                </a:solidFill>
                <a:latin typeface="Candara" panose="020E0502030303020204" pitchFamily="34" charset="0"/>
                <a:cs typeface="Microsoft Sans Serif" panose="020B0604020202020204" pitchFamily="34" charset="0"/>
              </a:rPr>
              <a:t>CyberGIS Center for Advanced Digital and Spatial Studies</a:t>
            </a:r>
          </a:p>
        </p:txBody>
      </p:sp>
    </p:spTree>
    <p:extLst>
      <p:ext uri="{BB962C8B-B14F-4D97-AF65-F5344CB8AC3E}">
        <p14:creationId xmlns:p14="http://schemas.microsoft.com/office/powerpoint/2010/main" val="934237696"/>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 id="2147484093" r:id="rId18"/>
    <p:sldLayoutId id="2147484094"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yn@illinois.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nyc.gov/html/tlc/html/about/trip_record_data.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g-hm08.ncsa.illinois.edu:5007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40.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hyperlink" Target="http://edndoc.esri.com/arcsde/9.0/general_topics/understand_spatial_relations.htm" TargetMode="External"/><Relationship Id="rId4" Type="http://schemas.openxmlformats.org/officeDocument/2006/relationships/hyperlink" Target="https://github.com/Esri/geometry-api-java/wiki" TargetMode="External"/><Relationship Id="rId5" Type="http://schemas.openxmlformats.org/officeDocument/2006/relationships/hyperlink" Target="http://esri.github.io/geometry-api-java/doc/Contains.html" TargetMode="External"/><Relationship Id="rId6" Type="http://schemas.openxmlformats.org/officeDocument/2006/relationships/hyperlink" Target="http://esri.github.io/geometry-api-java/javadoc/com/esri/core/geometry/GeometryEngine.html"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9160"/>
            <a:ext cx="9143999" cy="833679"/>
          </a:xfrm>
        </p:spPr>
        <p:txBody>
          <a:bodyPr>
            <a:normAutofit/>
          </a:bodyPr>
          <a:lstStyle/>
          <a:p>
            <a:pPr>
              <a:lnSpc>
                <a:spcPct val="80000"/>
              </a:lnSpc>
              <a:spcBef>
                <a:spcPts val="0"/>
              </a:spcBef>
              <a:defRPr/>
            </a:pPr>
            <a:r>
              <a:rPr lang="en-US" b="1" dirty="0"/>
              <a:t>Geospatial Hadoop</a:t>
            </a:r>
            <a:endParaRPr lang="en-US" b="1" i="1" dirty="0">
              <a:latin typeface="Tahoma"/>
              <a:cs typeface="Tahoma"/>
            </a:endParaRPr>
          </a:p>
        </p:txBody>
      </p:sp>
      <p:sp>
        <p:nvSpPr>
          <p:cNvPr id="5" name="Rectangle 4"/>
          <p:cNvSpPr txBox="1">
            <a:spLocks noChangeArrowheads="1"/>
          </p:cNvSpPr>
          <p:nvPr/>
        </p:nvSpPr>
        <p:spPr>
          <a:xfrm>
            <a:off x="233464" y="2933700"/>
            <a:ext cx="86868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a:latin typeface="Tahoma" charset="0"/>
            </a:endParaRPr>
          </a:p>
          <a:p>
            <a:pPr>
              <a:lnSpc>
                <a:spcPct val="80000"/>
              </a:lnSpc>
              <a:defRPr/>
            </a:pPr>
            <a:r>
              <a:rPr lang="en-US" sz="1800" dirty="0" smtClean="0">
                <a:latin typeface="Tahoma" charset="0"/>
              </a:rPr>
              <a:t>Junjun Yin</a:t>
            </a:r>
            <a:endParaRPr lang="en-US" sz="1800" dirty="0">
              <a:latin typeface="Tahoma" charset="0"/>
            </a:endParaRPr>
          </a:p>
          <a:p>
            <a:pPr>
              <a:lnSpc>
                <a:spcPct val="80000"/>
              </a:lnSpc>
              <a:defRPr/>
            </a:pPr>
            <a:endParaRPr lang="en-US" sz="1800" dirty="0">
              <a:latin typeface="Tahoma" charset="0"/>
            </a:endParaRPr>
          </a:p>
          <a:p>
            <a:pPr>
              <a:lnSpc>
                <a:spcPct val="80000"/>
              </a:lnSpc>
              <a:buFont typeface="Wingdings" charset="0"/>
              <a:buNone/>
              <a:defRPr/>
            </a:pPr>
            <a:r>
              <a:rPr lang="en-US" sz="1800" dirty="0" smtClean="0">
                <a:latin typeface="Tahoma" charset="0"/>
              </a:rPr>
              <a:t>Social Science Research Institute</a:t>
            </a:r>
          </a:p>
          <a:p>
            <a:pPr>
              <a:lnSpc>
                <a:spcPct val="80000"/>
              </a:lnSpc>
              <a:buFont typeface="Wingdings" charset="0"/>
              <a:buNone/>
              <a:defRPr/>
            </a:pPr>
            <a:r>
              <a:rPr lang="en-US" sz="1800" dirty="0" smtClean="0">
                <a:latin typeface="Tahoma" charset="0"/>
              </a:rPr>
              <a:t>Pennsylvania State University, university park, PA, 16801</a:t>
            </a:r>
            <a:endParaRPr lang="en-US" sz="1800" dirty="0">
              <a:latin typeface="Tahoma" charset="0"/>
            </a:endParaRPr>
          </a:p>
          <a:p>
            <a:pPr>
              <a:lnSpc>
                <a:spcPct val="80000"/>
              </a:lnSpc>
              <a:spcBef>
                <a:spcPts val="450"/>
              </a:spcBef>
              <a:buFont typeface="Wingdings" charset="0"/>
              <a:buNone/>
              <a:defRPr/>
            </a:pPr>
            <a:r>
              <a:rPr lang="en-US" sz="1800" dirty="0" smtClean="0">
                <a:latin typeface="Tahoma"/>
                <a:cs typeface="Tahoma"/>
                <a:hlinkClick r:id="rId3"/>
              </a:rPr>
              <a:t>jyin@psu</a:t>
            </a:r>
            <a:r>
              <a:rPr lang="en-US" sz="1800" dirty="0" smtClean="0">
                <a:latin typeface="Tahoma"/>
                <a:cs typeface="Tahoma"/>
                <a:hlinkClick r:id="rId3"/>
              </a:rPr>
              <a:t>.edu</a:t>
            </a:r>
            <a:endParaRPr lang="en-US" sz="1800" dirty="0">
              <a:latin typeface="Tahoma"/>
              <a:cs typeface="Tahoma"/>
            </a:endParaRPr>
          </a:p>
          <a:p>
            <a:pPr>
              <a:lnSpc>
                <a:spcPct val="80000"/>
              </a:lnSpc>
              <a:spcBef>
                <a:spcPts val="450"/>
              </a:spcBef>
              <a:buFont typeface="Wingdings" charset="0"/>
              <a:buNone/>
              <a:defRPr/>
            </a:pPr>
            <a:r>
              <a:rPr lang="en-US" sz="1800" i="1" dirty="0" smtClean="0">
                <a:latin typeface="Tahoma"/>
                <a:cs typeface="Tahoma"/>
              </a:rPr>
              <a:t>January 30</a:t>
            </a:r>
            <a:r>
              <a:rPr lang="en-US" sz="1800" i="1" dirty="0" smtClean="0">
                <a:latin typeface="Tahoma"/>
                <a:cs typeface="Tahoma"/>
              </a:rPr>
              <a:t>, 2017</a:t>
            </a:r>
            <a:endParaRPr lang="en-US" sz="1800" i="1" dirty="0">
              <a:latin typeface="Tahoma"/>
              <a:cs typeface="Tahoma"/>
            </a:endParaRPr>
          </a:p>
        </p:txBody>
      </p:sp>
    </p:spTree>
    <p:extLst>
      <p:ext uri="{BB962C8B-B14F-4D97-AF65-F5344CB8AC3E}">
        <p14:creationId xmlns:p14="http://schemas.microsoft.com/office/powerpoint/2010/main" val="323486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lstStyle/>
          <a:p>
            <a:pPr>
              <a:lnSpc>
                <a:spcPct val="100000"/>
              </a:lnSpc>
            </a:pPr>
            <a:r>
              <a:rPr lang="en-US" b="1" dirty="0"/>
              <a:t>Characteristics of Hadoop</a:t>
            </a:r>
          </a:p>
        </p:txBody>
      </p:sp>
      <p:sp>
        <p:nvSpPr>
          <p:cNvPr id="3" name="Content Placeholder 2"/>
          <p:cNvSpPr>
            <a:spLocks noGrp="1"/>
          </p:cNvSpPr>
          <p:nvPr>
            <p:ph sz="quarter" idx="13"/>
          </p:nvPr>
        </p:nvSpPr>
        <p:spPr>
          <a:xfrm>
            <a:off x="292100" y="2004141"/>
            <a:ext cx="8686800" cy="4082027"/>
          </a:xfrm>
        </p:spPr>
        <p:txBody>
          <a:bodyPr>
            <a:normAutofit fontScale="92500"/>
          </a:bodyPr>
          <a:lstStyle/>
          <a:p>
            <a:pPr marL="342900" lvl="1" indent="-342900">
              <a:buFont typeface="Arial" pitchFamily="34" charset="0"/>
              <a:buChar char="•"/>
            </a:pPr>
            <a:r>
              <a:rPr lang="en-US" sz="2400" dirty="0">
                <a:solidFill>
                  <a:schemeClr val="tx2">
                    <a:lumMod val="75000"/>
                  </a:schemeClr>
                </a:solidFill>
              </a:rPr>
              <a:t>Distributed file system + replicating data in multiple nodes.</a:t>
            </a:r>
          </a:p>
          <a:p>
            <a:pPr marL="342900" lvl="1" indent="-342900">
              <a:buFont typeface="Arial" pitchFamily="34" charset="0"/>
              <a:buChar char="•"/>
            </a:pPr>
            <a:r>
              <a:rPr lang="en-US" sz="2400" dirty="0">
                <a:solidFill>
                  <a:schemeClr val="tx2">
                    <a:lumMod val="75000"/>
                  </a:schemeClr>
                </a:solidFill>
              </a:rPr>
              <a:t>Easy-to-use MapReduce interfaces and libraries (e.g., Pig, Java, Hadoop Streaming API)</a:t>
            </a:r>
          </a:p>
          <a:p>
            <a:pPr marL="342900" lvl="1" indent="-342900">
              <a:buFont typeface="Arial" pitchFamily="34" charset="0"/>
              <a:buChar char="•"/>
            </a:pPr>
            <a:r>
              <a:rPr lang="en-US" sz="2400" dirty="0">
                <a:solidFill>
                  <a:schemeClr val="tx2">
                    <a:lumMod val="75000"/>
                  </a:schemeClr>
                </a:solidFill>
              </a:rPr>
              <a:t>Scalable.</a:t>
            </a:r>
          </a:p>
          <a:p>
            <a:pPr marL="342900" lvl="1" indent="-342900">
              <a:buFont typeface="Arial" pitchFamily="34" charset="0"/>
              <a:buChar char="•"/>
            </a:pPr>
            <a:r>
              <a:rPr lang="en-US" sz="2400" dirty="0">
                <a:solidFill>
                  <a:schemeClr val="tx2">
                    <a:lumMod val="75000"/>
                  </a:schemeClr>
                </a:solidFill>
              </a:rPr>
              <a:t>Parallel execution of mappers/reducers.</a:t>
            </a:r>
          </a:p>
          <a:p>
            <a:pPr marL="342900" lvl="1" indent="-342900">
              <a:buFont typeface="Arial" pitchFamily="34" charset="0"/>
              <a:buChar char="•"/>
            </a:pPr>
            <a:r>
              <a:rPr lang="en-US" sz="2400" dirty="0">
                <a:solidFill>
                  <a:schemeClr val="tx2">
                    <a:lumMod val="75000"/>
                  </a:schemeClr>
                </a:solidFill>
              </a:rPr>
              <a:t>Fault tolerant.</a:t>
            </a:r>
          </a:p>
          <a:p>
            <a:r>
              <a:rPr lang="en-US" dirty="0"/>
              <a:t>Best practice for Hadoop</a:t>
            </a:r>
          </a:p>
          <a:p>
            <a:pPr lvl="1"/>
            <a:r>
              <a:rPr lang="en-US" dirty="0"/>
              <a:t>The problem can be modeled by MapReduce computing paradigm.</a:t>
            </a:r>
          </a:p>
          <a:p>
            <a:pPr lvl="1"/>
            <a:r>
              <a:rPr lang="en-US" dirty="0"/>
              <a:t>Scalability is the major issue not interactivity.</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10</a:t>
            </a:fld>
            <a:endParaRPr lang="en-US" sz="1000" b="0" dirty="0">
              <a:latin typeface="Tahoma" charset="0"/>
            </a:endParaRPr>
          </a:p>
        </p:txBody>
      </p:sp>
    </p:spTree>
    <p:extLst>
      <p:ext uri="{BB962C8B-B14F-4D97-AF65-F5344CB8AC3E}">
        <p14:creationId xmlns:p14="http://schemas.microsoft.com/office/powerpoint/2010/main" val="166423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128336"/>
            <a:ext cx="8382000" cy="664797"/>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Hadoop Architecture</a:t>
            </a:r>
          </a:p>
        </p:txBody>
      </p:sp>
      <p:sp>
        <p:nvSpPr>
          <p:cNvPr id="5124"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D4731E97-0F38-C54C-9563-2D361A374AD3}" type="slidenum">
              <a:rPr lang="en-US">
                <a:latin typeface="Century Gothic" charset="0"/>
              </a:rPr>
              <a:pPr/>
              <a:t>11</a:t>
            </a:fld>
            <a:endParaRPr lang="en-US">
              <a:latin typeface="Century Gothic" charset="0"/>
            </a:endParaRPr>
          </a:p>
        </p:txBody>
      </p:sp>
      <p:pic>
        <p:nvPicPr>
          <p:cNvPr id="3" name="Picture 2"/>
          <p:cNvPicPr>
            <a:picLocks noChangeAspect="1"/>
          </p:cNvPicPr>
          <p:nvPr/>
        </p:nvPicPr>
        <p:blipFill>
          <a:blip r:embed="rId3"/>
          <a:stretch>
            <a:fillRect/>
          </a:stretch>
        </p:blipFill>
        <p:spPr>
          <a:xfrm>
            <a:off x="222068" y="2198336"/>
            <a:ext cx="8699863" cy="2983360"/>
          </a:xfrm>
          <a:prstGeom prst="rect">
            <a:avLst/>
          </a:prstGeom>
        </p:spPr>
      </p:pic>
      <p:sp>
        <p:nvSpPr>
          <p:cNvPr id="4" name="TextBox 3"/>
          <p:cNvSpPr txBox="1"/>
          <p:nvPr/>
        </p:nvSpPr>
        <p:spPr>
          <a:xfrm>
            <a:off x="484715" y="5327306"/>
            <a:ext cx="8437216" cy="276999"/>
          </a:xfrm>
          <a:prstGeom prst="rect">
            <a:avLst/>
          </a:prstGeom>
          <a:noFill/>
        </p:spPr>
        <p:txBody>
          <a:bodyPr wrap="square" rtlCol="0">
            <a:spAutoFit/>
          </a:bodyPr>
          <a:lstStyle/>
          <a:p>
            <a:r>
              <a:rPr lang="en-US" sz="1200" dirty="0"/>
              <a:t>Source: http://radar.oreilly.com/2014/01/an-introduction-to-hadoop-2-0-understanding-the-new-data-operating-system.html</a:t>
            </a:r>
          </a:p>
        </p:txBody>
      </p:sp>
    </p:spTree>
    <p:extLst>
      <p:ext uri="{BB962C8B-B14F-4D97-AF65-F5344CB8AC3E}">
        <p14:creationId xmlns:p14="http://schemas.microsoft.com/office/powerpoint/2010/main" val="866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8919"/>
            <a:ext cx="8229600" cy="668866"/>
          </a:xfrm>
        </p:spPr>
        <p:txBody>
          <a:bodyPr/>
          <a:lstStyle/>
          <a:p>
            <a:r>
              <a:rPr lang="en-US" b="1" dirty="0"/>
              <a:t>HDFS</a:t>
            </a:r>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a:t>HDFS – Hadoop Distributed File System? </a:t>
            </a:r>
          </a:p>
          <a:p>
            <a:pPr lvl="1"/>
            <a:r>
              <a:rPr lang="en-US" dirty="0"/>
              <a:t>HDFS is the storage mechanism for </a:t>
            </a:r>
            <a:r>
              <a:rPr lang="en-US" dirty="0" err="1"/>
              <a:t>Hadoop</a:t>
            </a:r>
            <a:endParaRPr lang="en-US" dirty="0"/>
          </a:p>
          <a:p>
            <a:pPr lvl="1"/>
            <a:r>
              <a:rPr lang="en-US" dirty="0"/>
              <a:t>Designed to scale easily and effectively</a:t>
            </a:r>
          </a:p>
          <a:p>
            <a:pPr lvl="1"/>
            <a:r>
              <a:rPr lang="en-US" dirty="0"/>
              <a:t>Designed to be deployed on low-cost hardware</a:t>
            </a:r>
          </a:p>
          <a:p>
            <a:r>
              <a:rPr lang="en-US" dirty="0"/>
              <a:t>HDFS components</a:t>
            </a:r>
          </a:p>
          <a:p>
            <a:pPr lvl="1"/>
            <a:r>
              <a:rPr lang="en-US" dirty="0" err="1"/>
              <a:t>NameNodes</a:t>
            </a:r>
            <a:r>
              <a:rPr lang="en-US" dirty="0"/>
              <a:t> (the master) manage the </a:t>
            </a:r>
            <a:r>
              <a:rPr lang="en-US" dirty="0" err="1"/>
              <a:t>filesystem</a:t>
            </a:r>
            <a:r>
              <a:rPr lang="en-US" dirty="0"/>
              <a:t> namespace</a:t>
            </a:r>
          </a:p>
          <a:p>
            <a:pPr lvl="1"/>
            <a:r>
              <a:rPr lang="en-US" dirty="0" err="1"/>
              <a:t>Datanodes</a:t>
            </a:r>
            <a:r>
              <a:rPr lang="en-US" dirty="0"/>
              <a:t> (workers) store and retrieve the chunks of data</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12</a:t>
            </a:fld>
            <a:endParaRPr lang="en-US" sz="1000" b="0" dirty="0">
              <a:latin typeface="Tahoma" charset="0"/>
            </a:endParaRPr>
          </a:p>
        </p:txBody>
      </p:sp>
      <p:grpSp>
        <p:nvGrpSpPr>
          <p:cNvPr id="31" name="Group 30"/>
          <p:cNvGrpSpPr/>
          <p:nvPr/>
        </p:nvGrpSpPr>
        <p:grpSpPr>
          <a:xfrm>
            <a:off x="252738" y="4377372"/>
            <a:ext cx="8614402" cy="2275766"/>
            <a:chOff x="252738" y="4377372"/>
            <a:chExt cx="8614402" cy="2275766"/>
          </a:xfrm>
        </p:grpSpPr>
        <p:pic>
          <p:nvPicPr>
            <p:cNvPr id="5" name="Picture 78" descr="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8" y="4600249"/>
              <a:ext cx="1093431" cy="9674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그룹 163"/>
            <p:cNvGrpSpPr>
              <a:grpSpLocks/>
            </p:cNvGrpSpPr>
            <p:nvPr/>
          </p:nvGrpSpPr>
          <p:grpSpPr bwMode="auto">
            <a:xfrm>
              <a:off x="1130376" y="6005802"/>
              <a:ext cx="7736764" cy="341371"/>
              <a:chOff x="87126" y="2328867"/>
              <a:chExt cx="5674240" cy="341382"/>
            </a:xfrm>
          </p:grpSpPr>
          <p:sp>
            <p:nvSpPr>
              <p:cNvPr id="7" name="모서리가 둥근 직사각형 164"/>
              <p:cNvSpPr/>
              <p:nvPr/>
            </p:nvSpPr>
            <p:spPr bwMode="auto">
              <a:xfrm>
                <a:off x="87126" y="2328867"/>
                <a:ext cx="1237742" cy="339816"/>
              </a:xfrm>
              <a:prstGeom prst="roundRect">
                <a:avLst/>
              </a:prstGeom>
              <a:solidFill>
                <a:schemeClr val="bg1"/>
              </a:soli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contourW="25400">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cs typeface="+mn-cs"/>
                  </a:rPr>
                  <a:t>DataNode</a:t>
                </a:r>
                <a:r>
                  <a:rPr lang="en-US" altLang="ko-KR" sz="1400" kern="0" dirty="0">
                    <a:solidFill>
                      <a:srgbClr val="2E2B1A"/>
                    </a:solidFill>
                    <a:latin typeface="+mj-lt"/>
                    <a:ea typeface="Rix고딕 B" pitchFamily="18" charset="-127"/>
                    <a:cs typeface="+mn-cs"/>
                  </a:rPr>
                  <a:t> 1</a:t>
                </a:r>
                <a:endParaRPr lang="ko-KR" altLang="en-US" sz="1400" kern="0" dirty="0" err="1">
                  <a:solidFill>
                    <a:srgbClr val="2E2B1A"/>
                  </a:solidFill>
                  <a:latin typeface="+mj-lt"/>
                  <a:ea typeface="Rix고딕 B" pitchFamily="18" charset="-127"/>
                  <a:cs typeface="+mn-cs"/>
                </a:endParaRPr>
              </a:p>
            </p:txBody>
          </p:sp>
          <p:sp>
            <p:nvSpPr>
              <p:cNvPr id="8" name="모서리가 둥근 직사각형 165"/>
              <p:cNvSpPr/>
              <p:nvPr/>
            </p:nvSpPr>
            <p:spPr bwMode="auto">
              <a:xfrm>
                <a:off x="1682804" y="2328867"/>
                <a:ext cx="1237742" cy="339816"/>
              </a:xfrm>
              <a:prstGeom prst="roundRect">
                <a:avLst/>
              </a:prstGeom>
              <a:gradFill>
                <a:gsLst>
                  <a:gs pos="60000">
                    <a:srgbClr val="ECECEC"/>
                  </a:gs>
                  <a:gs pos="100000">
                    <a:schemeClr val="bg1"/>
                  </a:gs>
                </a:gsLst>
                <a:lin ang="5400000" scaled="0"/>
              </a:gra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2</a:t>
                </a:r>
                <a:endParaRPr lang="ko-KR" altLang="en-US" sz="1400" kern="0" dirty="0" err="1">
                  <a:solidFill>
                    <a:srgbClr val="2E2B1A"/>
                  </a:solidFill>
                  <a:latin typeface="+mj-lt"/>
                  <a:ea typeface="Rix고딕 B" pitchFamily="18" charset="-127"/>
                </a:endParaRPr>
              </a:p>
            </p:txBody>
          </p:sp>
          <p:sp>
            <p:nvSpPr>
              <p:cNvPr id="9" name="모서리가 둥근 직사각형 166"/>
              <p:cNvSpPr/>
              <p:nvPr/>
            </p:nvSpPr>
            <p:spPr bwMode="auto">
              <a:xfrm>
                <a:off x="3078936" y="2330433"/>
                <a:ext cx="1237742" cy="339816"/>
              </a:xfrm>
              <a:prstGeom prst="roundRect">
                <a:avLst/>
              </a:prstGeom>
              <a:gradFill>
                <a:gsLst>
                  <a:gs pos="60000">
                    <a:schemeClr val="bg1">
                      <a:lumMod val="85000"/>
                    </a:schemeClr>
                  </a:gs>
                  <a:gs pos="100000">
                    <a:schemeClr val="bg1">
                      <a:lumMod val="95000"/>
                    </a:schemeClr>
                  </a:gs>
                </a:gsLst>
                <a:lin ang="5400000" scaled="0"/>
              </a:gra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hangingPunct="0">
                  <a:lnSpc>
                    <a:spcPct val="110000"/>
                  </a:lnSpc>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3</a:t>
                </a:r>
                <a:endParaRPr lang="ko-KR" altLang="en-US" sz="1400" kern="0" dirty="0" err="1">
                  <a:solidFill>
                    <a:srgbClr val="2E2B1A"/>
                  </a:solidFill>
                  <a:latin typeface="+mj-lt"/>
                  <a:ea typeface="Rix고딕 B" pitchFamily="18" charset="-127"/>
                </a:endParaRPr>
              </a:p>
            </p:txBody>
          </p:sp>
          <p:sp>
            <p:nvSpPr>
              <p:cNvPr id="10" name="모서리가 둥근 직사각형 167"/>
              <p:cNvSpPr/>
              <p:nvPr/>
            </p:nvSpPr>
            <p:spPr bwMode="auto">
              <a:xfrm>
                <a:off x="4523624" y="2328867"/>
                <a:ext cx="1237742" cy="339816"/>
              </a:xfrm>
              <a:prstGeom prst="roundRect">
                <a:avLst/>
              </a:prstGeom>
              <a:gradFill>
                <a:gsLst>
                  <a:gs pos="60000">
                    <a:srgbClr val="CDCDCD"/>
                  </a:gs>
                  <a:gs pos="100000">
                    <a:schemeClr val="bg1">
                      <a:lumMod val="85000"/>
                    </a:schemeClr>
                  </a:gs>
                </a:gsLst>
                <a:lin ang="5400000" scaled="0"/>
              </a:gradFill>
              <a:ln w="12700" cap="flat" cmpd="sng" algn="ctr">
                <a:solidFill>
                  <a:schemeClr val="bg1">
                    <a:lumMod val="6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4</a:t>
                </a:r>
                <a:endParaRPr lang="ko-KR" altLang="en-US" sz="1400" kern="0" dirty="0" err="1">
                  <a:solidFill>
                    <a:srgbClr val="2E2B1A"/>
                  </a:solidFill>
                  <a:latin typeface="+mj-lt"/>
                  <a:ea typeface="Rix고딕 B" pitchFamily="18" charset="-127"/>
                </a:endParaRPr>
              </a:p>
            </p:txBody>
          </p:sp>
        </p:grpSp>
        <p:sp>
          <p:nvSpPr>
            <p:cNvPr id="15" name="모서리가 둥근 직사각형 142"/>
            <p:cNvSpPr/>
            <p:nvPr/>
          </p:nvSpPr>
          <p:spPr bwMode="auto">
            <a:xfrm>
              <a:off x="4708314" y="4377372"/>
              <a:ext cx="1240121" cy="338137"/>
            </a:xfrm>
            <a:prstGeom prst="roundRect">
              <a:avLst/>
            </a:prstGeom>
            <a:gradFill>
              <a:gsLst>
                <a:gs pos="100000">
                  <a:schemeClr val="bg1">
                    <a:lumMod val="95000"/>
                  </a:schemeClr>
                </a:gs>
                <a:gs pos="83000">
                  <a:schemeClr val="bg1">
                    <a:lumMod val="75000"/>
                  </a:schemeClr>
                </a:gs>
                <a:gs pos="14000">
                  <a:schemeClr val="bg1">
                    <a:lumMod val="75000"/>
                  </a:schemeClr>
                </a:gs>
                <a:gs pos="0">
                  <a:schemeClr val="bg1">
                    <a:lumMod val="95000"/>
                  </a:schemeClr>
                </a:gs>
              </a:gsLst>
              <a:lin ang="16200000" scaled="1"/>
            </a:gradFill>
            <a:ln w="12700" cap="flat" cmpd="sng" algn="ctr">
              <a:solidFill>
                <a:schemeClr val="bg1">
                  <a:lumMod val="75000"/>
                </a:schemeClr>
              </a:solidFill>
              <a:prstDash val="solid"/>
            </a:ln>
            <a:effectLst/>
          </p:spPr>
          <p:txBody>
            <a:bodyPr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kumimoji="0" lang="en-US" altLang="ko-KR" sz="1400" kern="0" dirty="0" err="1">
                  <a:solidFill>
                    <a:schemeClr val="tx1">
                      <a:lumMod val="85000"/>
                      <a:lumOff val="15000"/>
                    </a:schemeClr>
                  </a:solidFill>
                  <a:latin typeface="+mj-lt"/>
                  <a:ea typeface="Rix정고딕 B" pitchFamily="18" charset="-127"/>
                  <a:cs typeface="+mn-cs"/>
                </a:rPr>
                <a:t>NameNode</a:t>
              </a:r>
              <a:endParaRPr kumimoji="0" lang="ko-KR" altLang="en-US" sz="1400" kern="0" dirty="0" err="1">
                <a:solidFill>
                  <a:schemeClr val="tx1">
                    <a:lumMod val="85000"/>
                    <a:lumOff val="15000"/>
                  </a:schemeClr>
                </a:solidFill>
                <a:latin typeface="+mj-lt"/>
                <a:ea typeface="Rix정고딕 B" pitchFamily="18" charset="-127"/>
                <a:cs typeface="+mn-cs"/>
              </a:endParaRPr>
            </a:p>
          </p:txBody>
        </p:sp>
        <p:sp>
          <p:nvSpPr>
            <p:cNvPr id="18" name="Line 61"/>
            <p:cNvSpPr>
              <a:spLocks noChangeShapeType="1"/>
            </p:cNvSpPr>
            <p:nvPr/>
          </p:nvSpPr>
          <p:spPr bwMode="auto">
            <a:xfrm flipV="1">
              <a:off x="1177617" y="4640496"/>
              <a:ext cx="3382361" cy="267177"/>
            </a:xfrm>
            <a:prstGeom prst="line">
              <a:avLst/>
            </a:prstGeom>
            <a:noFill/>
            <a:ln w="9525">
              <a:solidFill>
                <a:srgbClr val="5F5F5F"/>
              </a:solidFill>
              <a:prstDash val="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29" name="Line 61"/>
            <p:cNvSpPr>
              <a:spLocks noChangeShapeType="1"/>
            </p:cNvSpPr>
            <p:nvPr/>
          </p:nvSpPr>
          <p:spPr bwMode="auto">
            <a:xfrm flipV="1">
              <a:off x="1218257" y="4792896"/>
              <a:ext cx="3382361" cy="267177"/>
            </a:xfrm>
            <a:prstGeom prst="line">
              <a:avLst/>
            </a:prstGeom>
            <a:noFill/>
            <a:ln w="9525">
              <a:solidFill>
                <a:srgbClr val="5F5F5F"/>
              </a:solidFill>
              <a:prstDash val="dash"/>
              <a:round/>
              <a:headEnd type="triangl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32" name="Line 61"/>
            <p:cNvSpPr>
              <a:spLocks noChangeShapeType="1"/>
            </p:cNvSpPr>
            <p:nvPr/>
          </p:nvSpPr>
          <p:spPr bwMode="auto">
            <a:xfrm>
              <a:off x="1177617" y="5364480"/>
              <a:ext cx="4247823" cy="568960"/>
            </a:xfrm>
            <a:prstGeom prst="line">
              <a:avLst/>
            </a:prstGeom>
            <a:noFill/>
            <a:ln w="9525">
              <a:solidFill>
                <a:srgbClr val="5F5F5F"/>
              </a:solidFill>
              <a:prstDash val="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33" name="Line 61"/>
            <p:cNvSpPr>
              <a:spLocks noChangeShapeType="1"/>
            </p:cNvSpPr>
            <p:nvPr/>
          </p:nvSpPr>
          <p:spPr bwMode="auto">
            <a:xfrm>
              <a:off x="1198484" y="5384800"/>
              <a:ext cx="792021" cy="621002"/>
            </a:xfrm>
            <a:prstGeom prst="line">
              <a:avLst/>
            </a:prstGeom>
            <a:noFill/>
            <a:ln w="9525">
              <a:solidFill>
                <a:srgbClr val="5F5F5F"/>
              </a:solidFill>
              <a:prstDash val="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a:p>
          </p:txBody>
        </p:sp>
        <p:grpSp>
          <p:nvGrpSpPr>
            <p:cNvPr id="41" name="그룹 247"/>
            <p:cNvGrpSpPr>
              <a:grpSpLocks/>
            </p:cNvGrpSpPr>
            <p:nvPr/>
          </p:nvGrpSpPr>
          <p:grpSpPr bwMode="auto">
            <a:xfrm>
              <a:off x="1346169" y="4448085"/>
              <a:ext cx="536575" cy="433388"/>
              <a:chOff x="379158" y="2556930"/>
              <a:chExt cx="536404" cy="432779"/>
            </a:xfrm>
          </p:grpSpPr>
          <p:pic>
            <p:nvPicPr>
              <p:cNvPr id="42" name="그림 248"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직사각형 249"/>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1</a:t>
                </a:r>
                <a:endParaRPr kumimoji="0" lang="ko-KR" altLang="en-US" sz="1200" dirty="0">
                  <a:latin typeface="Rix정고딕 B" pitchFamily="18" charset="-127"/>
                  <a:ea typeface="Rix정고딕 B" pitchFamily="18" charset="-127"/>
                </a:endParaRPr>
              </a:p>
            </p:txBody>
          </p:sp>
        </p:grpSp>
        <p:grpSp>
          <p:nvGrpSpPr>
            <p:cNvPr id="44" name="그룹 250"/>
            <p:cNvGrpSpPr>
              <a:grpSpLocks/>
            </p:cNvGrpSpPr>
            <p:nvPr/>
          </p:nvGrpSpPr>
          <p:grpSpPr bwMode="auto">
            <a:xfrm>
              <a:off x="4137631" y="4772297"/>
              <a:ext cx="536575" cy="433388"/>
              <a:chOff x="379158" y="2556930"/>
              <a:chExt cx="536404" cy="432779"/>
            </a:xfrm>
          </p:grpSpPr>
          <p:pic>
            <p:nvPicPr>
              <p:cNvPr id="45" name="그림 251"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직사각형 252"/>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2</a:t>
                </a:r>
                <a:endParaRPr kumimoji="0" lang="ko-KR" altLang="en-US" sz="1200" dirty="0">
                  <a:latin typeface="Rix정고딕 B" pitchFamily="18" charset="-127"/>
                  <a:ea typeface="Rix정고딕 B" pitchFamily="18" charset="-127"/>
                </a:endParaRPr>
              </a:p>
            </p:txBody>
          </p:sp>
        </p:grpSp>
        <p:grpSp>
          <p:nvGrpSpPr>
            <p:cNvPr id="47" name="그룹 253"/>
            <p:cNvGrpSpPr>
              <a:grpSpLocks/>
            </p:cNvGrpSpPr>
            <p:nvPr/>
          </p:nvGrpSpPr>
          <p:grpSpPr bwMode="auto">
            <a:xfrm>
              <a:off x="809594" y="5313875"/>
              <a:ext cx="536575" cy="507607"/>
              <a:chOff x="379158" y="2556930"/>
              <a:chExt cx="536404" cy="432779"/>
            </a:xfrm>
          </p:grpSpPr>
          <p:pic>
            <p:nvPicPr>
              <p:cNvPr id="48" name="그림 254"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직사각형 255"/>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3</a:t>
                </a:r>
                <a:endParaRPr kumimoji="0" lang="ko-KR" altLang="en-US" sz="1200" dirty="0">
                  <a:latin typeface="Rix정고딕 B" pitchFamily="18" charset="-127"/>
                  <a:ea typeface="Rix정고딕 B" pitchFamily="18" charset="-127"/>
                </a:endParaRPr>
              </a:p>
            </p:txBody>
          </p:sp>
        </p:grpSp>
        <p:cxnSp>
          <p:nvCxnSpPr>
            <p:cNvPr id="30" name="Straight Arrow Connector 29"/>
            <p:cNvCxnSpPr>
              <a:stCxn id="7" idx="3"/>
              <a:endCxn id="8" idx="1"/>
            </p:cNvCxnSpPr>
            <p:nvPr/>
          </p:nvCxnSpPr>
          <p:spPr>
            <a:xfrm>
              <a:off x="2818024" y="6175705"/>
              <a:ext cx="488041" cy="0"/>
            </a:xfrm>
            <a:prstGeom prst="straightConnector1">
              <a:avLst/>
            </a:prstGeom>
            <a:ln w="9525">
              <a:solidFill>
                <a:schemeClr val="bg1">
                  <a:lumMod val="50000"/>
                </a:schemeClr>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3" name="그룹 250"/>
            <p:cNvGrpSpPr>
              <a:grpSpLocks/>
            </p:cNvGrpSpPr>
            <p:nvPr/>
          </p:nvGrpSpPr>
          <p:grpSpPr bwMode="auto">
            <a:xfrm>
              <a:off x="2795930" y="6219750"/>
              <a:ext cx="536575" cy="433388"/>
              <a:chOff x="379158" y="2556930"/>
              <a:chExt cx="536404" cy="432779"/>
            </a:xfrm>
          </p:grpSpPr>
          <p:pic>
            <p:nvPicPr>
              <p:cNvPr id="54" name="그림 251"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직사각형 252"/>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4</a:t>
                </a:r>
                <a:endParaRPr kumimoji="0" lang="ko-KR" altLang="en-US" sz="1200" dirty="0">
                  <a:latin typeface="Rix정고딕 B" pitchFamily="18" charset="-127"/>
                  <a:ea typeface="Rix정고딕 B" pitchFamily="18" charset="-127"/>
                </a:endParaRPr>
              </a:p>
            </p:txBody>
          </p:sp>
        </p:grpSp>
      </p:grpSp>
    </p:spTree>
    <p:extLst>
      <p:ext uri="{BB962C8B-B14F-4D97-AF65-F5344CB8AC3E}">
        <p14:creationId xmlns:p14="http://schemas.microsoft.com/office/powerpoint/2010/main" val="490212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57504"/>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Terminologies</a:t>
            </a:r>
          </a:p>
        </p:txBody>
      </p:sp>
      <p:sp>
        <p:nvSpPr>
          <p:cNvPr id="717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13</a:t>
            </a:fld>
            <a:endParaRPr lang="en-US">
              <a:latin typeface="Century Gothic" charset="0"/>
            </a:endParaRPr>
          </a:p>
        </p:txBody>
      </p:sp>
      <p:pic>
        <p:nvPicPr>
          <p:cNvPr id="3" name="Picture 2"/>
          <p:cNvPicPr>
            <a:picLocks noChangeAspect="1"/>
          </p:cNvPicPr>
          <p:nvPr/>
        </p:nvPicPr>
        <p:blipFill>
          <a:blip r:embed="rId3"/>
          <a:stretch>
            <a:fillRect/>
          </a:stretch>
        </p:blipFill>
        <p:spPr>
          <a:xfrm>
            <a:off x="177800" y="1752600"/>
            <a:ext cx="8649296" cy="4356100"/>
          </a:xfrm>
          <a:prstGeom prst="rect">
            <a:avLst/>
          </a:prstGeom>
        </p:spPr>
      </p:pic>
    </p:spTree>
    <p:extLst>
      <p:ext uri="{BB962C8B-B14F-4D97-AF65-F5344CB8AC3E}">
        <p14:creationId xmlns:p14="http://schemas.microsoft.com/office/powerpoint/2010/main" val="70455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75492"/>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Terminologies</a:t>
            </a:r>
          </a:p>
        </p:txBody>
      </p:sp>
      <p:sp>
        <p:nvSpPr>
          <p:cNvPr id="7171" name="Content Placeholder 2"/>
          <p:cNvSpPr>
            <a:spLocks noGrp="1"/>
          </p:cNvSpPr>
          <p:nvPr>
            <p:ph sz="quarter" idx="13"/>
          </p:nvPr>
        </p:nvSpPr>
        <p:spPr>
          <a:xfrm>
            <a:off x="381000" y="1752600"/>
            <a:ext cx="8382000" cy="4683125"/>
          </a:xfrm>
        </p:spPr>
        <p:txBody>
          <a:bodyPr>
            <a:normAutofit lnSpcReduction="10000"/>
          </a:bodyPr>
          <a:lstStyle/>
          <a:p>
            <a:r>
              <a:rPr lang="en-US" b="1" dirty="0" err="1">
                <a:latin typeface="Franklin Gothic Book" charset="0"/>
                <a:ea typeface="ＭＳ Ｐゴシック" charset="0"/>
              </a:rPr>
              <a:t>NameNode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manages the file system metadata for HDFS</a:t>
            </a:r>
          </a:p>
          <a:p>
            <a:r>
              <a:rPr lang="en-US" b="1" dirty="0" err="1">
                <a:latin typeface="Franklin Gothic Book" charset="0"/>
                <a:ea typeface="ＭＳ Ｐゴシック" charset="0"/>
              </a:rPr>
              <a:t>DataNode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store the actual data</a:t>
            </a:r>
          </a:p>
          <a:p>
            <a:r>
              <a:rPr lang="en-US" b="1" dirty="0" err="1">
                <a:latin typeface="Franklin Gothic Book" charset="0"/>
                <a:ea typeface="ＭＳ Ｐゴシック" charset="0"/>
              </a:rPr>
              <a:t>JobTracker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responsible for scheduling the jobs' component tasks on </a:t>
            </a:r>
            <a:r>
              <a:rPr lang="en-US" sz="2000">
                <a:latin typeface="Franklin Gothic Book" charset="0"/>
                <a:ea typeface="ＭＳ Ｐゴシック" charset="0"/>
              </a:rPr>
              <a:t>the TaskTrackers, </a:t>
            </a:r>
            <a:r>
              <a:rPr lang="en-US" sz="2000" dirty="0">
                <a:latin typeface="Franklin Gothic Book" charset="0"/>
                <a:ea typeface="ＭＳ Ｐゴシック" charset="0"/>
              </a:rPr>
              <a:t>monitoring them and re-executing the failed tasks</a:t>
            </a:r>
          </a:p>
          <a:p>
            <a:r>
              <a:rPr lang="en-US" b="1" dirty="0" err="1">
                <a:latin typeface="Franklin Gothic Book" charset="0"/>
                <a:ea typeface="ＭＳ Ｐゴシック" charset="0"/>
              </a:rPr>
              <a:t>TaskTracker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execute the tasks as directed by the </a:t>
            </a:r>
            <a:r>
              <a:rPr lang="en-US" sz="2000" dirty="0" err="1">
                <a:latin typeface="Franklin Gothic Book" charset="0"/>
                <a:ea typeface="ＭＳ Ｐゴシック" charset="0"/>
              </a:rPr>
              <a:t>JobTracker</a:t>
            </a:r>
            <a:endParaRPr lang="en-US" sz="2000" dirty="0">
              <a:latin typeface="Franklin Gothic Book" charset="0"/>
              <a:ea typeface="ＭＳ Ｐゴシック" charset="0"/>
            </a:endParaRPr>
          </a:p>
          <a:p>
            <a:r>
              <a:rPr lang="en-US" b="1" dirty="0" err="1">
                <a:latin typeface="Franklin Gothic Book" charset="0"/>
                <a:ea typeface="ＭＳ Ｐゴシック" charset="0"/>
              </a:rPr>
              <a:t>NameNode</a:t>
            </a:r>
            <a:r>
              <a:rPr lang="en-US" dirty="0">
                <a:latin typeface="Franklin Gothic Book" charset="0"/>
                <a:ea typeface="ＭＳ Ｐゴシック" charset="0"/>
              </a:rPr>
              <a:t> and </a:t>
            </a:r>
            <a:r>
              <a:rPr lang="en-US" b="1" dirty="0" err="1">
                <a:latin typeface="Franklin Gothic Book" charset="0"/>
                <a:ea typeface="ＭＳ Ｐゴシック" charset="0"/>
              </a:rPr>
              <a:t>JobTracker</a:t>
            </a:r>
            <a:r>
              <a:rPr lang="en-US" dirty="0">
                <a:latin typeface="Franklin Gothic Book" charset="0"/>
                <a:ea typeface="ＭＳ Ｐゴシック" charset="0"/>
              </a:rPr>
              <a:t> are the masters</a:t>
            </a:r>
          </a:p>
        </p:txBody>
      </p:sp>
      <p:sp>
        <p:nvSpPr>
          <p:cNvPr id="717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14</a:t>
            </a:fld>
            <a:endParaRPr lang="en-US">
              <a:latin typeface="Century Gothic" charset="0"/>
            </a:endParaRPr>
          </a:p>
        </p:txBody>
      </p:sp>
    </p:spTree>
    <p:extLst>
      <p:ext uri="{BB962C8B-B14F-4D97-AF65-F5344CB8AC3E}">
        <p14:creationId xmlns:p14="http://schemas.microsoft.com/office/powerpoint/2010/main" val="46218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MapReduce computing </a:t>
            </a:r>
            <a:r>
              <a:rPr lang="en-US" b="1" dirty="0">
                <a:solidFill>
                  <a:srgbClr val="FF0000"/>
                </a:solidFill>
                <a:effectLst>
                  <a:outerShdw blurRad="38100" dist="38100" dir="2700000" algn="tl">
                    <a:srgbClr val="DDDDDD"/>
                  </a:outerShdw>
                </a:effectLst>
                <a:latin typeface="Arial" charset="0"/>
                <a:ea typeface="ＭＳ Ｐゴシック" charset="0"/>
              </a:rPr>
              <a:t>paradigm</a:t>
            </a:r>
          </a:p>
        </p:txBody>
      </p:sp>
      <p:sp>
        <p:nvSpPr>
          <p:cNvPr id="10244"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4FC04F75-C4ED-5048-A169-1326288304E9}" type="slidenum">
              <a:rPr lang="en-US">
                <a:latin typeface="Century Gothic" charset="0"/>
              </a:rPr>
              <a:pPr/>
              <a:t>15</a:t>
            </a:fld>
            <a:endParaRPr lang="en-US">
              <a:latin typeface="Century Gothic" charset="0"/>
            </a:endParaRPr>
          </a:p>
        </p:txBody>
      </p:sp>
      <p:pic>
        <p:nvPicPr>
          <p:cNvPr id="3" name="Picture 2"/>
          <p:cNvPicPr>
            <a:picLocks noChangeAspect="1"/>
          </p:cNvPicPr>
          <p:nvPr/>
        </p:nvPicPr>
        <p:blipFill>
          <a:blip r:embed="rId3"/>
          <a:stretch>
            <a:fillRect/>
          </a:stretch>
        </p:blipFill>
        <p:spPr>
          <a:xfrm>
            <a:off x="457200" y="1810960"/>
            <a:ext cx="8209783" cy="4419600"/>
          </a:xfrm>
          <a:prstGeom prst="rect">
            <a:avLst/>
          </a:prstGeom>
        </p:spPr>
      </p:pic>
    </p:spTree>
    <p:extLst>
      <p:ext uri="{BB962C8B-B14F-4D97-AF65-F5344CB8AC3E}">
        <p14:creationId xmlns:p14="http://schemas.microsoft.com/office/powerpoint/2010/main" val="54659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451406"/>
          </a:xfrm>
        </p:spPr>
        <p:txBody>
          <a:bodyPr wrap="square" numCol="1" anchor="ctr" anchorCtr="0" compatLnSpc="1">
            <a:prstTxWarp prst="textNoShape">
              <a:avLst/>
            </a:prstTxWarp>
            <a:normAutofit fontScale="90000"/>
          </a:bodyPr>
          <a:lstStyle/>
          <a:p>
            <a:r>
              <a:rPr lang="en-US" sz="3200" b="1" dirty="0">
                <a:effectLst>
                  <a:outerShdw blurRad="38100" dist="38100" dir="2700000" algn="tl">
                    <a:srgbClr val="DDDDDD"/>
                  </a:outerShdw>
                </a:effectLst>
                <a:latin typeface="Arial" charset="0"/>
                <a:ea typeface="ＭＳ Ｐゴシック" charset="0"/>
              </a:rPr>
              <a:t>Example: word count in a corpus</a:t>
            </a:r>
          </a:p>
        </p:txBody>
      </p:sp>
      <p:sp>
        <p:nvSpPr>
          <p:cNvPr id="3" name="Content Placeholder 2"/>
          <p:cNvSpPr>
            <a:spLocks noGrp="1"/>
          </p:cNvSpPr>
          <p:nvPr>
            <p:ph sz="quarter" idx="13"/>
          </p:nvPr>
        </p:nvSpPr>
        <p:spPr>
          <a:xfrm>
            <a:off x="381000" y="1676400"/>
            <a:ext cx="8382000" cy="3361946"/>
          </a:xfrm>
        </p:spPr>
        <p:txBody>
          <a:bodyPr>
            <a:normAutofit fontScale="92500"/>
          </a:bodyPr>
          <a:lstStyle/>
          <a:p>
            <a:r>
              <a:rPr lang="en-US" sz="2800" dirty="0">
                <a:latin typeface="Franklin Gothic Book" charset="0"/>
                <a:ea typeface="ＭＳ Ｐゴシック" charset="0"/>
              </a:rPr>
              <a:t>Find the frequency of words in a text corpus.</a:t>
            </a:r>
          </a:p>
          <a:p>
            <a:r>
              <a:rPr lang="en-US" sz="2800" dirty="0">
                <a:latin typeface="Franklin Gothic Book" charset="0"/>
                <a:ea typeface="ＭＳ Ｐゴシック" charset="0"/>
              </a:rPr>
              <a:t>Input: Bag of words =&gt;</a:t>
            </a:r>
          </a:p>
          <a:p>
            <a:pPr lvl="1"/>
            <a:r>
              <a:rPr lang="en-US" sz="2400" dirty="0">
                <a:latin typeface="Franklin Gothic Book" charset="0"/>
                <a:ea typeface="ＭＳ Ｐゴシック" charset="0"/>
              </a:rPr>
              <a:t>“Research”, “Student”, “GIS”, “CIGI”, “Student”, “Geospatial”, “Research”, “Center”, “GIS”, “Research”, “CIGI”, “Research”, “Geospatial”, “GIS”</a:t>
            </a:r>
            <a:endParaRPr lang="en-US" sz="2800" dirty="0">
              <a:latin typeface="Franklin Gothic Book" charset="0"/>
              <a:ea typeface="ＭＳ Ｐゴシック" charset="0"/>
            </a:endParaRPr>
          </a:p>
          <a:p>
            <a:r>
              <a:rPr lang="en-US" sz="2800" dirty="0">
                <a:latin typeface="Franklin Gothic Book" charset="0"/>
                <a:ea typeface="ＭＳ Ｐゴシック" charset="0"/>
              </a:rPr>
              <a:t>Output – &lt;Word, Frequency&gt;</a:t>
            </a:r>
          </a:p>
          <a:p>
            <a:endParaRPr lang="en-US" sz="2800" dirty="0">
              <a:latin typeface="Franklin Gothic Book" charset="0"/>
              <a:ea typeface="ＭＳ Ｐゴシック" charset="0"/>
            </a:endParaRPr>
          </a:p>
          <a:p>
            <a:pPr marL="0" indent="0">
              <a:buNone/>
            </a:pPr>
            <a:endParaRPr lang="en-US" sz="2800" dirty="0">
              <a:latin typeface="Franklin Gothic Book" charset="0"/>
              <a:ea typeface="ＭＳ Ｐゴシック" charset="0"/>
            </a:endParaRPr>
          </a:p>
        </p:txBody>
      </p:sp>
      <p:sp>
        <p:nvSpPr>
          <p:cNvPr id="1229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8F760BB6-98F4-8047-8850-333ADAE7128D}" type="slidenum">
              <a:rPr lang="en-US">
                <a:latin typeface="Century Gothic" charset="0"/>
              </a:rPr>
              <a:pPr/>
              <a:t>16</a:t>
            </a:fld>
            <a:endParaRPr lang="en-US">
              <a:latin typeface="Century Gothic" charset="0"/>
            </a:endParaRPr>
          </a:p>
        </p:txBody>
      </p:sp>
      <p:graphicFrame>
        <p:nvGraphicFramePr>
          <p:cNvPr id="4" name="Table 3"/>
          <p:cNvGraphicFramePr>
            <a:graphicFrameLocks noGrp="1"/>
          </p:cNvGraphicFramePr>
          <p:nvPr>
            <p:extLst/>
          </p:nvPr>
        </p:nvGraphicFramePr>
        <p:xfrm>
          <a:off x="762000" y="4648200"/>
          <a:ext cx="2362200" cy="109728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dirty="0"/>
                        <a:t>Research</a:t>
                      </a:r>
                    </a:p>
                  </a:txBody>
                  <a:tcPr/>
                </a:tc>
                <a:tc>
                  <a:txBody>
                    <a:bodyPr/>
                    <a:lstStyle/>
                    <a:p>
                      <a:r>
                        <a:rPr lang="en-US" dirty="0"/>
                        <a:t>4</a:t>
                      </a:r>
                    </a:p>
                  </a:txBody>
                  <a:tcPr/>
                </a:tc>
                <a:extLst>
                  <a:ext uri="{0D108BD9-81ED-4DB2-BD59-A6C34878D82A}">
                    <a16:rowId xmlns="" xmlns:a16="http://schemas.microsoft.com/office/drawing/2014/main" val="10000"/>
                  </a:ext>
                </a:extLst>
              </a:tr>
              <a:tr h="273050">
                <a:tc>
                  <a:txBody>
                    <a:bodyPr/>
                    <a:lstStyle/>
                    <a:p>
                      <a:r>
                        <a:rPr lang="en-US" dirty="0"/>
                        <a:t>Student</a:t>
                      </a:r>
                    </a:p>
                  </a:txBody>
                  <a:tcPr/>
                </a:tc>
                <a:tc>
                  <a:txBody>
                    <a:bodyPr/>
                    <a:lstStyle/>
                    <a:p>
                      <a:r>
                        <a:rPr lang="en-US" dirty="0"/>
                        <a:t>2</a:t>
                      </a:r>
                    </a:p>
                  </a:txBody>
                  <a:tcPr/>
                </a:tc>
                <a:extLst>
                  <a:ext uri="{0D108BD9-81ED-4DB2-BD59-A6C34878D82A}">
                    <a16:rowId xmlns="" xmlns:a16="http://schemas.microsoft.com/office/drawing/2014/main" val="10001"/>
                  </a:ext>
                </a:extLst>
              </a:tr>
              <a:tr h="273050">
                <a:tc>
                  <a:txBody>
                    <a:bodyPr/>
                    <a:lstStyle/>
                    <a:p>
                      <a:r>
                        <a:rPr lang="en-US" dirty="0"/>
                        <a:t>CIGI</a:t>
                      </a:r>
                    </a:p>
                  </a:txBody>
                  <a:tcPr/>
                </a:tc>
                <a:tc>
                  <a:txBody>
                    <a:bodyPr/>
                    <a:lstStyle/>
                    <a:p>
                      <a:r>
                        <a:rPr lang="en-US" dirty="0"/>
                        <a:t>2</a:t>
                      </a:r>
                    </a:p>
                  </a:txBody>
                  <a:tcPr/>
                </a:tc>
                <a:extLst>
                  <a:ext uri="{0D108BD9-81ED-4DB2-BD59-A6C34878D82A}">
                    <a16:rowId xmlns="" xmlns:a16="http://schemas.microsoft.com/office/drawing/2014/main" val="10002"/>
                  </a:ext>
                </a:extLst>
              </a:tr>
            </a:tbl>
          </a:graphicData>
        </a:graphic>
      </p:graphicFrame>
      <p:graphicFrame>
        <p:nvGraphicFramePr>
          <p:cNvPr id="9" name="Table 8"/>
          <p:cNvGraphicFramePr>
            <a:graphicFrameLocks noGrp="1"/>
          </p:cNvGraphicFramePr>
          <p:nvPr>
            <p:extLst/>
          </p:nvPr>
        </p:nvGraphicFramePr>
        <p:xfrm>
          <a:off x="4724400" y="4648200"/>
          <a:ext cx="2362200" cy="1097280"/>
        </p:xfrm>
        <a:graphic>
          <a:graphicData uri="http://schemas.openxmlformats.org/drawingml/2006/table">
            <a:tbl>
              <a:tblPr>
                <a:tableStyleId>{5C22544A-7EE6-4342-B048-85BDC9FD1C3A}</a:tableStyleId>
              </a:tblPr>
              <a:tblGrid>
                <a:gridCol w="16002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tblGrid>
              <a:tr h="273050">
                <a:tc>
                  <a:txBody>
                    <a:bodyPr/>
                    <a:lstStyle/>
                    <a:p>
                      <a:r>
                        <a:rPr lang="en-US" dirty="0"/>
                        <a:t>Center</a:t>
                      </a:r>
                    </a:p>
                  </a:txBody>
                  <a:tcPr/>
                </a:tc>
                <a:tc>
                  <a:txBody>
                    <a:bodyPr/>
                    <a:lstStyle/>
                    <a:p>
                      <a:r>
                        <a:rPr lang="en-US" dirty="0"/>
                        <a:t>1</a:t>
                      </a:r>
                    </a:p>
                  </a:txBody>
                  <a:tcPr/>
                </a:tc>
                <a:extLst>
                  <a:ext uri="{0D108BD9-81ED-4DB2-BD59-A6C34878D82A}">
                    <a16:rowId xmlns="" xmlns:a16="http://schemas.microsoft.com/office/drawing/2014/main" val="10000"/>
                  </a:ext>
                </a:extLst>
              </a:tr>
              <a:tr h="273050">
                <a:tc>
                  <a:txBody>
                    <a:bodyPr/>
                    <a:lstStyle/>
                    <a:p>
                      <a:r>
                        <a:rPr lang="en-US" dirty="0"/>
                        <a:t>GIS</a:t>
                      </a:r>
                    </a:p>
                  </a:txBody>
                  <a:tcPr/>
                </a:tc>
                <a:tc>
                  <a:txBody>
                    <a:bodyPr/>
                    <a:lstStyle/>
                    <a:p>
                      <a:r>
                        <a:rPr lang="en-US" dirty="0"/>
                        <a:t>3</a:t>
                      </a:r>
                    </a:p>
                  </a:txBody>
                  <a:tcPr/>
                </a:tc>
                <a:extLst>
                  <a:ext uri="{0D108BD9-81ED-4DB2-BD59-A6C34878D82A}">
                    <a16:rowId xmlns="" xmlns:a16="http://schemas.microsoft.com/office/drawing/2014/main" val="10001"/>
                  </a:ext>
                </a:extLst>
              </a:tr>
              <a:tr h="273050">
                <a:tc>
                  <a:txBody>
                    <a:bodyPr/>
                    <a:lstStyle/>
                    <a:p>
                      <a:r>
                        <a:rPr lang="en-US" dirty="0"/>
                        <a:t>Geospatial</a:t>
                      </a:r>
                    </a:p>
                  </a:txBody>
                  <a:tcPr/>
                </a:tc>
                <a:tc>
                  <a:txBody>
                    <a:bodyPr/>
                    <a:lstStyle/>
                    <a:p>
                      <a:r>
                        <a:rPr lang="en-US" dirty="0"/>
                        <a:t>2</a:t>
                      </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7765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Mapper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17</a:t>
            </a:fld>
            <a:endParaRPr lang="en-US" dirty="0">
              <a:latin typeface="Century Gothic" charset="0"/>
            </a:endParaRPr>
          </a:p>
        </p:txBody>
      </p:sp>
      <p:sp>
        <p:nvSpPr>
          <p:cNvPr id="10" name="Right Arrow 9"/>
          <p:cNvSpPr/>
          <p:nvPr/>
        </p:nvSpPr>
        <p:spPr>
          <a:xfrm>
            <a:off x="3586159" y="2394855"/>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3581396" y="5061855"/>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3" name="Table 12"/>
          <p:cNvGraphicFramePr>
            <a:graphicFrameLocks noGrp="1"/>
          </p:cNvGraphicFramePr>
          <p:nvPr>
            <p:extLst/>
          </p:nvPr>
        </p:nvGraphicFramePr>
        <p:xfrm>
          <a:off x="2133596" y="1632855"/>
          <a:ext cx="1181100" cy="2133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tblGrid>
              <a:tr h="273050">
                <a:tc>
                  <a:txBody>
                    <a:bodyPr/>
                    <a:lstStyle/>
                    <a:p>
                      <a:r>
                        <a:rPr lang="en-US" sz="1400" dirty="0"/>
                        <a:t>Research</a:t>
                      </a:r>
                    </a:p>
                  </a:txBody>
                  <a:tcPr/>
                </a:tc>
                <a:extLst>
                  <a:ext uri="{0D108BD9-81ED-4DB2-BD59-A6C34878D82A}">
                    <a16:rowId xmlns="" xmlns:a16="http://schemas.microsoft.com/office/drawing/2014/main" val="10000"/>
                  </a:ext>
                </a:extLst>
              </a:tr>
              <a:tr h="273050">
                <a:tc>
                  <a:txBody>
                    <a:bodyPr/>
                    <a:lstStyle/>
                    <a:p>
                      <a:r>
                        <a:rPr lang="en-US" sz="1400" dirty="0"/>
                        <a:t>Student</a:t>
                      </a:r>
                    </a:p>
                  </a:txBody>
                  <a:tcPr/>
                </a:tc>
                <a:extLst>
                  <a:ext uri="{0D108BD9-81ED-4DB2-BD59-A6C34878D82A}">
                    <a16:rowId xmlns="" xmlns:a16="http://schemas.microsoft.com/office/drawing/2014/main" val="10001"/>
                  </a:ext>
                </a:extLst>
              </a:tr>
              <a:tr h="273050">
                <a:tc>
                  <a:txBody>
                    <a:bodyPr/>
                    <a:lstStyle/>
                    <a:p>
                      <a:r>
                        <a:rPr lang="en-US" sz="1400" dirty="0"/>
                        <a:t>GIS</a:t>
                      </a:r>
                    </a:p>
                  </a:txBody>
                  <a:tcPr/>
                </a:tc>
                <a:extLst>
                  <a:ext uri="{0D108BD9-81ED-4DB2-BD59-A6C34878D82A}">
                    <a16:rowId xmlns="" xmlns:a16="http://schemas.microsoft.com/office/drawing/2014/main" val="10002"/>
                  </a:ext>
                </a:extLst>
              </a:tr>
              <a:tr h="273050">
                <a:tc>
                  <a:txBody>
                    <a:bodyPr/>
                    <a:lstStyle/>
                    <a:p>
                      <a:r>
                        <a:rPr lang="en-US" sz="1400" dirty="0"/>
                        <a:t>CIGI</a:t>
                      </a:r>
                    </a:p>
                  </a:txBody>
                  <a:tcPr/>
                </a:tc>
                <a:extLst>
                  <a:ext uri="{0D108BD9-81ED-4DB2-BD59-A6C34878D82A}">
                    <a16:rowId xmlns="" xmlns:a16="http://schemas.microsoft.com/office/drawing/2014/main" val="10003"/>
                  </a:ext>
                </a:extLst>
              </a:tr>
              <a:tr h="273050">
                <a:tc>
                  <a:txBody>
                    <a:bodyPr/>
                    <a:lstStyle/>
                    <a:p>
                      <a:r>
                        <a:rPr lang="en-US" sz="1400" dirty="0"/>
                        <a:t>Student</a:t>
                      </a:r>
                    </a:p>
                  </a:txBody>
                  <a:tcPr/>
                </a:tc>
                <a:extLst>
                  <a:ext uri="{0D108BD9-81ED-4DB2-BD59-A6C34878D82A}">
                    <a16:rowId xmlns="" xmlns:a16="http://schemas.microsoft.com/office/drawing/2014/main" val="10004"/>
                  </a:ext>
                </a:extLst>
              </a:tr>
              <a:tr h="273050">
                <a:tc>
                  <a:txBody>
                    <a:bodyPr/>
                    <a:lstStyle/>
                    <a:p>
                      <a:r>
                        <a:rPr lang="en-US" sz="1400" dirty="0"/>
                        <a:t>Geospatial</a:t>
                      </a:r>
                    </a:p>
                  </a:txBody>
                  <a:tcPr/>
                </a:tc>
                <a:extLst>
                  <a:ext uri="{0D108BD9-81ED-4DB2-BD59-A6C34878D82A}">
                    <a16:rowId xmlns="" xmlns:a16="http://schemas.microsoft.com/office/drawing/2014/main" val="10005"/>
                  </a:ext>
                </a:extLst>
              </a:tr>
              <a:tr h="273050">
                <a:tc>
                  <a:txBody>
                    <a:bodyPr/>
                    <a:lstStyle/>
                    <a:p>
                      <a:r>
                        <a:rPr lang="en-US" sz="1400" dirty="0"/>
                        <a:t>Research</a:t>
                      </a:r>
                    </a:p>
                  </a:txBody>
                  <a:tcPr/>
                </a:tc>
                <a:extLst>
                  <a:ext uri="{0D108BD9-81ED-4DB2-BD59-A6C34878D82A}">
                    <a16:rowId xmlns="" xmlns:a16="http://schemas.microsoft.com/office/drawing/2014/main" val="10006"/>
                  </a:ext>
                </a:extLst>
              </a:tr>
            </a:tbl>
          </a:graphicData>
        </a:graphic>
      </p:graphicFrame>
      <p:graphicFrame>
        <p:nvGraphicFramePr>
          <p:cNvPr id="14" name="Table 13"/>
          <p:cNvGraphicFramePr>
            <a:graphicFrameLocks noGrp="1"/>
          </p:cNvGraphicFramePr>
          <p:nvPr>
            <p:extLst/>
          </p:nvPr>
        </p:nvGraphicFramePr>
        <p:xfrm>
          <a:off x="2133596" y="4376055"/>
          <a:ext cx="1181100" cy="2133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tblGrid>
              <a:tr h="273050">
                <a:tc>
                  <a:txBody>
                    <a:bodyPr/>
                    <a:lstStyle/>
                    <a:p>
                      <a:r>
                        <a:rPr lang="en-US" sz="1400" dirty="0"/>
                        <a:t>Center</a:t>
                      </a:r>
                    </a:p>
                  </a:txBody>
                  <a:tcPr/>
                </a:tc>
                <a:extLst>
                  <a:ext uri="{0D108BD9-81ED-4DB2-BD59-A6C34878D82A}">
                    <a16:rowId xmlns="" xmlns:a16="http://schemas.microsoft.com/office/drawing/2014/main" val="10000"/>
                  </a:ext>
                </a:extLst>
              </a:tr>
              <a:tr h="273050">
                <a:tc>
                  <a:txBody>
                    <a:bodyPr/>
                    <a:lstStyle/>
                    <a:p>
                      <a:r>
                        <a:rPr lang="en-US" sz="1400" dirty="0"/>
                        <a:t>GIS</a:t>
                      </a:r>
                    </a:p>
                  </a:txBody>
                  <a:tcPr/>
                </a:tc>
                <a:extLst>
                  <a:ext uri="{0D108BD9-81ED-4DB2-BD59-A6C34878D82A}">
                    <a16:rowId xmlns="" xmlns:a16="http://schemas.microsoft.com/office/drawing/2014/main" val="10001"/>
                  </a:ext>
                </a:extLst>
              </a:tr>
              <a:tr h="273050">
                <a:tc>
                  <a:txBody>
                    <a:bodyPr/>
                    <a:lstStyle/>
                    <a:p>
                      <a:r>
                        <a:rPr lang="en-US" sz="1400" dirty="0"/>
                        <a:t>Research</a:t>
                      </a:r>
                    </a:p>
                  </a:txBody>
                  <a:tcPr/>
                </a:tc>
                <a:extLst>
                  <a:ext uri="{0D108BD9-81ED-4DB2-BD59-A6C34878D82A}">
                    <a16:rowId xmlns="" xmlns:a16="http://schemas.microsoft.com/office/drawing/2014/main" val="10002"/>
                  </a:ext>
                </a:extLst>
              </a:tr>
              <a:tr h="273050">
                <a:tc>
                  <a:txBody>
                    <a:bodyPr/>
                    <a:lstStyle/>
                    <a:p>
                      <a:r>
                        <a:rPr lang="en-US" sz="1400" dirty="0"/>
                        <a:t>CIGI</a:t>
                      </a:r>
                    </a:p>
                  </a:txBody>
                  <a:tcPr/>
                </a:tc>
                <a:extLst>
                  <a:ext uri="{0D108BD9-81ED-4DB2-BD59-A6C34878D82A}">
                    <a16:rowId xmlns="" xmlns:a16="http://schemas.microsoft.com/office/drawing/2014/main" val="10003"/>
                  </a:ext>
                </a:extLst>
              </a:tr>
              <a:tr h="273050">
                <a:tc>
                  <a:txBody>
                    <a:bodyPr/>
                    <a:lstStyle/>
                    <a:p>
                      <a:r>
                        <a:rPr lang="en-US" sz="1400" dirty="0"/>
                        <a:t>Research</a:t>
                      </a:r>
                    </a:p>
                  </a:txBody>
                  <a:tcPr/>
                </a:tc>
                <a:extLst>
                  <a:ext uri="{0D108BD9-81ED-4DB2-BD59-A6C34878D82A}">
                    <a16:rowId xmlns="" xmlns:a16="http://schemas.microsoft.com/office/drawing/2014/main" val="10004"/>
                  </a:ext>
                </a:extLst>
              </a:tr>
              <a:tr h="273050">
                <a:tc>
                  <a:txBody>
                    <a:bodyPr/>
                    <a:lstStyle/>
                    <a:p>
                      <a:r>
                        <a:rPr lang="en-US" sz="1400" dirty="0"/>
                        <a:t>Geospatial</a:t>
                      </a:r>
                    </a:p>
                  </a:txBody>
                  <a:tcPr/>
                </a:tc>
                <a:extLst>
                  <a:ext uri="{0D108BD9-81ED-4DB2-BD59-A6C34878D82A}">
                    <a16:rowId xmlns="" xmlns:a16="http://schemas.microsoft.com/office/drawing/2014/main" val="10005"/>
                  </a:ext>
                </a:extLst>
              </a:tr>
              <a:tr h="273050">
                <a:tc>
                  <a:txBody>
                    <a:bodyPr/>
                    <a:lstStyle/>
                    <a:p>
                      <a:r>
                        <a:rPr lang="en-US" sz="1400" dirty="0"/>
                        <a:t>GIS</a:t>
                      </a:r>
                    </a:p>
                  </a:txBody>
                  <a:tcPr/>
                </a:tc>
                <a:extLst>
                  <a:ext uri="{0D108BD9-81ED-4DB2-BD59-A6C34878D82A}">
                    <a16:rowId xmlns="" xmlns:a16="http://schemas.microsoft.com/office/drawing/2014/main" val="10006"/>
                  </a:ext>
                </a:extLst>
              </a:tr>
            </a:tbl>
          </a:graphicData>
        </a:graphic>
      </p:graphicFrame>
      <p:sp>
        <p:nvSpPr>
          <p:cNvPr id="3" name="Rounded Rectangle 2"/>
          <p:cNvSpPr/>
          <p:nvPr/>
        </p:nvSpPr>
        <p:spPr bwMode="auto">
          <a:xfrm>
            <a:off x="666427" y="19376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tx1"/>
                </a:solidFill>
                <a:latin typeface="Segoe" pitchFamily="34" charset="0"/>
              </a:rPr>
              <a:t>Mapper</a:t>
            </a:r>
          </a:p>
          <a:p>
            <a:pPr algn="ctr" defTabSz="914099" fontAlgn="base">
              <a:spcBef>
                <a:spcPct val="0"/>
              </a:spcBef>
              <a:spcAft>
                <a:spcPct val="0"/>
              </a:spcAft>
            </a:pPr>
            <a:r>
              <a:rPr lang="en-US" sz="2000" dirty="0">
                <a:solidFill>
                  <a:schemeClr val="tx1"/>
                </a:solidFill>
                <a:latin typeface="Segoe" pitchFamily="34" charset="0"/>
              </a:rPr>
              <a:t>1</a:t>
            </a:r>
          </a:p>
        </p:txBody>
      </p:sp>
      <p:sp>
        <p:nvSpPr>
          <p:cNvPr id="15" name="Rounded Rectangle 14"/>
          <p:cNvSpPr/>
          <p:nvPr/>
        </p:nvSpPr>
        <p:spPr bwMode="auto">
          <a:xfrm>
            <a:off x="666427" y="47570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tx1"/>
                </a:solidFill>
                <a:latin typeface="Segoe" pitchFamily="34" charset="0"/>
              </a:rPr>
              <a:t>Mapper</a:t>
            </a:r>
          </a:p>
          <a:p>
            <a:pPr algn="ctr" defTabSz="914099" fontAlgn="base">
              <a:spcBef>
                <a:spcPct val="0"/>
              </a:spcBef>
              <a:spcAft>
                <a:spcPct val="0"/>
              </a:spcAft>
            </a:pPr>
            <a:r>
              <a:rPr lang="en-US" sz="2000" dirty="0">
                <a:solidFill>
                  <a:schemeClr val="tx1"/>
                </a:solidFill>
                <a:latin typeface="Segoe" pitchFamily="34" charset="0"/>
              </a:rPr>
              <a:t>2</a:t>
            </a:r>
          </a:p>
        </p:txBody>
      </p:sp>
      <p:graphicFrame>
        <p:nvGraphicFramePr>
          <p:cNvPr id="19" name="Table 18"/>
          <p:cNvGraphicFramePr>
            <a:graphicFrameLocks noGrp="1"/>
          </p:cNvGraphicFramePr>
          <p:nvPr>
            <p:extLst/>
          </p:nvPr>
        </p:nvGraphicFramePr>
        <p:xfrm>
          <a:off x="5638796" y="1328055"/>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 xmlns:a16="http://schemas.microsoft.com/office/drawing/2014/main"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 xmlns:a16="http://schemas.microsoft.com/office/drawing/2014/main"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6"/>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7"/>
                  </a:ext>
                </a:extLst>
              </a:tr>
            </a:tbl>
          </a:graphicData>
        </a:graphic>
      </p:graphicFrame>
      <p:graphicFrame>
        <p:nvGraphicFramePr>
          <p:cNvPr id="20" name="Table 19"/>
          <p:cNvGraphicFramePr>
            <a:graphicFrameLocks noGrp="1"/>
          </p:cNvGraphicFramePr>
          <p:nvPr>
            <p:extLst/>
          </p:nvPr>
        </p:nvGraphicFramePr>
        <p:xfrm>
          <a:off x="5638796" y="4147455"/>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2"/>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6"/>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754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Shuffle</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18</a:t>
            </a:fld>
            <a:endParaRPr lang="en-US" dirty="0">
              <a:latin typeface="Century Gothic" charset="0"/>
            </a:endParaRPr>
          </a:p>
        </p:txBody>
      </p:sp>
      <p:sp>
        <p:nvSpPr>
          <p:cNvPr id="10" name="Right Arrow 9"/>
          <p:cNvSpPr/>
          <p:nvPr/>
        </p:nvSpPr>
        <p:spPr>
          <a:xfrm>
            <a:off x="3770825" y="3546564"/>
            <a:ext cx="141038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9" name="Table 18"/>
          <p:cNvGraphicFramePr>
            <a:graphicFrameLocks noGrp="1"/>
          </p:cNvGraphicFramePr>
          <p:nvPr>
            <p:extLst/>
          </p:nvPr>
        </p:nvGraphicFramePr>
        <p:xfrm>
          <a:off x="1071167" y="1565364"/>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 xmlns:a16="http://schemas.microsoft.com/office/drawing/2014/main"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 xmlns:a16="http://schemas.microsoft.com/office/drawing/2014/main"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6"/>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7"/>
                  </a:ext>
                </a:extLst>
              </a:tr>
            </a:tbl>
          </a:graphicData>
        </a:graphic>
      </p:graphicFrame>
      <p:graphicFrame>
        <p:nvGraphicFramePr>
          <p:cNvPr id="20" name="Table 19"/>
          <p:cNvGraphicFramePr>
            <a:graphicFrameLocks noGrp="1"/>
          </p:cNvGraphicFramePr>
          <p:nvPr>
            <p:extLst/>
          </p:nvPr>
        </p:nvGraphicFramePr>
        <p:xfrm>
          <a:off x="1071167" y="4156164"/>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2"/>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6"/>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7"/>
                  </a:ext>
                </a:extLst>
              </a:tr>
            </a:tbl>
          </a:graphicData>
        </a:graphic>
      </p:graphicFrame>
      <p:graphicFrame>
        <p:nvGraphicFramePr>
          <p:cNvPr id="18" name="Table 17"/>
          <p:cNvGraphicFramePr>
            <a:graphicFrameLocks noGrp="1"/>
          </p:cNvGraphicFramePr>
          <p:nvPr>
            <p:extLst/>
          </p:nvPr>
        </p:nvGraphicFramePr>
        <p:xfrm>
          <a:off x="5643167" y="1998608"/>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2" name="Table 21"/>
          <p:cNvGraphicFramePr>
            <a:graphicFrameLocks noGrp="1"/>
          </p:cNvGraphicFramePr>
          <p:nvPr>
            <p:extLst/>
          </p:nvPr>
        </p:nvGraphicFramePr>
        <p:xfrm>
          <a:off x="5643167" y="2836808"/>
          <a:ext cx="2362200" cy="9144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GIS</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1"/>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23" name="Table 22"/>
          <p:cNvGraphicFramePr>
            <a:graphicFrameLocks noGrp="1"/>
          </p:cNvGraphicFramePr>
          <p:nvPr>
            <p:extLst/>
          </p:nvPr>
        </p:nvGraphicFramePr>
        <p:xfrm>
          <a:off x="5643167" y="5427608"/>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0">
                <a:tc>
                  <a:txBody>
                    <a:bodyPr/>
                    <a:lstStyle/>
                    <a:p>
                      <a:r>
                        <a:rPr lang="en-US" sz="1400" dirty="0"/>
                        <a:t>Student</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4" name="Table 23"/>
          <p:cNvGraphicFramePr>
            <a:graphicFrameLocks noGrp="1"/>
          </p:cNvGraphicFramePr>
          <p:nvPr>
            <p:extLst/>
          </p:nvPr>
        </p:nvGraphicFramePr>
        <p:xfrm>
          <a:off x="5643167" y="3979808"/>
          <a:ext cx="2362200" cy="12192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0">
                <a:tc>
                  <a:txBody>
                    <a:bodyPr/>
                    <a:lstStyle/>
                    <a:p>
                      <a:r>
                        <a:rPr lang="en-US" sz="1400" dirty="0"/>
                        <a:t>Research</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1"/>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2"/>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25" name="Table 24"/>
          <p:cNvGraphicFramePr>
            <a:graphicFrameLocks noGrp="1"/>
          </p:cNvGraphicFramePr>
          <p:nvPr>
            <p:extLst/>
          </p:nvPr>
        </p:nvGraphicFramePr>
        <p:xfrm>
          <a:off x="5643167" y="1160408"/>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CIGI</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6" name="Table 25"/>
          <p:cNvGraphicFramePr>
            <a:graphicFrameLocks noGrp="1"/>
          </p:cNvGraphicFramePr>
          <p:nvPr>
            <p:extLst/>
          </p:nvPr>
        </p:nvGraphicFramePr>
        <p:xfrm>
          <a:off x="5643167" y="6342008"/>
          <a:ext cx="2362200" cy="3048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Center</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10208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Reducer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19</a:t>
            </a:fld>
            <a:endParaRPr lang="en-US" dirty="0">
              <a:latin typeface="Century Gothic" charset="0"/>
            </a:endParaRPr>
          </a:p>
        </p:txBody>
      </p:sp>
      <p:sp>
        <p:nvSpPr>
          <p:cNvPr id="10" name="Right Arrow 9"/>
          <p:cNvSpPr/>
          <p:nvPr/>
        </p:nvSpPr>
        <p:spPr>
          <a:xfrm>
            <a:off x="3688088" y="1545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nvPr>
        </p:nvGraphicFramePr>
        <p:xfrm>
          <a:off x="411488" y="2231566"/>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2" name="Table 21"/>
          <p:cNvGraphicFramePr>
            <a:graphicFrameLocks noGrp="1"/>
          </p:cNvGraphicFramePr>
          <p:nvPr>
            <p:extLst/>
          </p:nvPr>
        </p:nvGraphicFramePr>
        <p:xfrm>
          <a:off x="411488" y="2993566"/>
          <a:ext cx="2362200" cy="9144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GIS</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1"/>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23" name="Table 22"/>
          <p:cNvGraphicFramePr>
            <a:graphicFrameLocks noGrp="1"/>
          </p:cNvGraphicFramePr>
          <p:nvPr>
            <p:extLst/>
          </p:nvPr>
        </p:nvGraphicFramePr>
        <p:xfrm>
          <a:off x="411488" y="5431966"/>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0">
                <a:tc>
                  <a:txBody>
                    <a:bodyPr/>
                    <a:lstStyle/>
                    <a:p>
                      <a:r>
                        <a:rPr lang="en-US" sz="1400" dirty="0"/>
                        <a:t>Student</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4" name="Table 23"/>
          <p:cNvGraphicFramePr>
            <a:graphicFrameLocks noGrp="1"/>
          </p:cNvGraphicFramePr>
          <p:nvPr>
            <p:extLst/>
          </p:nvPr>
        </p:nvGraphicFramePr>
        <p:xfrm>
          <a:off x="411488" y="4060366"/>
          <a:ext cx="2362200" cy="12192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0">
                <a:tc>
                  <a:txBody>
                    <a:bodyPr/>
                    <a:lstStyle/>
                    <a:p>
                      <a:r>
                        <a:rPr lang="en-US" sz="1400" dirty="0"/>
                        <a:t>Research</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1"/>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2"/>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25" name="Table 24"/>
          <p:cNvGraphicFramePr>
            <a:graphicFrameLocks noGrp="1"/>
          </p:cNvGraphicFramePr>
          <p:nvPr>
            <p:extLst/>
          </p:nvPr>
        </p:nvGraphicFramePr>
        <p:xfrm>
          <a:off x="411488" y="1469566"/>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CIGI</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6" name="Table 25"/>
          <p:cNvGraphicFramePr>
            <a:graphicFrameLocks noGrp="1"/>
          </p:cNvGraphicFramePr>
          <p:nvPr>
            <p:extLst/>
          </p:nvPr>
        </p:nvGraphicFramePr>
        <p:xfrm>
          <a:off x="411488" y="6193966"/>
          <a:ext cx="2362200" cy="3048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Center</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sp>
        <p:nvSpPr>
          <p:cNvPr id="13" name="Right Arrow 12"/>
          <p:cNvSpPr/>
          <p:nvPr/>
        </p:nvSpPr>
        <p:spPr>
          <a:xfrm>
            <a:off x="3688088" y="230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688088" y="32221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688088" y="45175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688088" y="54319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688088" y="611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nvPr>
        </p:nvGraphicFramePr>
        <p:xfrm>
          <a:off x="5974088" y="13171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7" name="Table 26"/>
          <p:cNvGraphicFramePr>
            <a:graphicFrameLocks noGrp="1"/>
          </p:cNvGraphicFramePr>
          <p:nvPr>
            <p:extLst/>
          </p:nvPr>
        </p:nvGraphicFramePr>
        <p:xfrm>
          <a:off x="5974088" y="21553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8" name="Table 27"/>
          <p:cNvGraphicFramePr>
            <a:graphicFrameLocks noGrp="1"/>
          </p:cNvGraphicFramePr>
          <p:nvPr>
            <p:extLst/>
          </p:nvPr>
        </p:nvGraphicFramePr>
        <p:xfrm>
          <a:off x="5974088" y="31459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3</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5974088" y="43651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4</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30" name="Table 29"/>
          <p:cNvGraphicFramePr>
            <a:graphicFrameLocks noGrp="1"/>
          </p:cNvGraphicFramePr>
          <p:nvPr>
            <p:extLst/>
          </p:nvPr>
        </p:nvGraphicFramePr>
        <p:xfrm>
          <a:off x="5974088" y="52033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31" name="Table 30"/>
          <p:cNvGraphicFramePr>
            <a:graphicFrameLocks noGrp="1"/>
          </p:cNvGraphicFramePr>
          <p:nvPr>
            <p:extLst/>
          </p:nvPr>
        </p:nvGraphicFramePr>
        <p:xfrm>
          <a:off x="5974088" y="58891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Center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68087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normAutofit/>
          </a:bodyPr>
          <a:lstStyle/>
          <a:p>
            <a:r>
              <a:rPr lang="en-US" b="1" dirty="0"/>
              <a:t>Outline</a:t>
            </a:r>
          </a:p>
        </p:txBody>
      </p:sp>
      <p:sp>
        <p:nvSpPr>
          <p:cNvPr id="3" name="Content Placeholder 2"/>
          <p:cNvSpPr>
            <a:spLocks noGrp="1"/>
          </p:cNvSpPr>
          <p:nvPr>
            <p:ph sz="quarter" idx="13"/>
          </p:nvPr>
        </p:nvSpPr>
        <p:spPr>
          <a:xfrm>
            <a:off x="292100" y="1777999"/>
            <a:ext cx="8686800" cy="4804833"/>
          </a:xfrm>
        </p:spPr>
        <p:txBody>
          <a:bodyPr>
            <a:normAutofit lnSpcReduction="10000"/>
          </a:bodyPr>
          <a:lstStyle/>
          <a:p>
            <a:r>
              <a:rPr lang="en-US" dirty="0"/>
              <a:t>Geospatial Big Data</a:t>
            </a:r>
          </a:p>
          <a:p>
            <a:pPr lvl="1"/>
            <a:r>
              <a:rPr lang="en-US" b="1" dirty="0"/>
              <a:t>Geo-located Twitter data streams</a:t>
            </a:r>
          </a:p>
          <a:p>
            <a:pPr lvl="1"/>
            <a:r>
              <a:rPr lang="en-US" b="1" dirty="0"/>
              <a:t>New York taxi trip record data (</a:t>
            </a:r>
            <a:r>
              <a:rPr lang="en-US" b="1" dirty="0">
                <a:hlinkClick r:id="rId3"/>
              </a:rPr>
              <a:t>http://www.nyc.gov/html/tlc/html/about/trip_record_data.shtml</a:t>
            </a:r>
            <a:r>
              <a:rPr lang="en-US" b="1" dirty="0"/>
              <a:t>)</a:t>
            </a:r>
          </a:p>
          <a:p>
            <a:r>
              <a:rPr lang="en-US" dirty="0"/>
              <a:t>CyberGIS</a:t>
            </a:r>
          </a:p>
          <a:p>
            <a:r>
              <a:rPr lang="en-US" dirty="0"/>
              <a:t>Distributed computing environment in ROGER</a:t>
            </a:r>
          </a:p>
          <a:p>
            <a:pPr lvl="1"/>
            <a:r>
              <a:rPr lang="en-US" sz="1800" b="1" dirty="0"/>
              <a:t>Apache Hadoop and HDFS</a:t>
            </a:r>
          </a:p>
          <a:p>
            <a:pPr marL="342900" lvl="1" indent="-342900">
              <a:buFont typeface="Arial" pitchFamily="34" charset="0"/>
              <a:buChar char="•"/>
            </a:pPr>
            <a:r>
              <a:rPr lang="en-US" sz="2400" dirty="0">
                <a:solidFill>
                  <a:schemeClr val="tx2">
                    <a:lumMod val="75000"/>
                  </a:schemeClr>
                </a:solidFill>
              </a:rPr>
              <a:t>Big Data processing in Hadoop Distributed File System (HDFS)</a:t>
            </a:r>
          </a:p>
          <a:p>
            <a:pPr lvl="1"/>
            <a:r>
              <a:rPr lang="en-US" sz="1800" b="1" dirty="0"/>
              <a:t>MapReduce (Java) with geospatial operations (ESRI shapefile)</a:t>
            </a:r>
          </a:p>
          <a:p>
            <a:pPr lvl="1"/>
            <a:r>
              <a:rPr lang="en-US" sz="1800" b="1" dirty="0"/>
              <a:t>Hive</a:t>
            </a:r>
          </a:p>
          <a:p>
            <a:pPr lvl="1"/>
            <a:r>
              <a:rPr lang="en-US" sz="1800" b="1" dirty="0"/>
              <a:t>Hadoop streaming API with Python</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2</a:t>
            </a:fld>
            <a:endParaRPr lang="en-US" sz="1000" b="0" dirty="0">
              <a:latin typeface="Tahoma" charset="0"/>
            </a:endParaRPr>
          </a:p>
        </p:txBody>
      </p:sp>
    </p:spTree>
    <p:extLst>
      <p:ext uri="{BB962C8B-B14F-4D97-AF65-F5344CB8AC3E}">
        <p14:creationId xmlns:p14="http://schemas.microsoft.com/office/powerpoint/2010/main" val="598957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Combiner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20</a:t>
            </a:fld>
            <a:endParaRPr lang="en-US" dirty="0">
              <a:latin typeface="Century Gothic" charset="0"/>
            </a:endParaRPr>
          </a:p>
        </p:txBody>
      </p:sp>
      <p:sp>
        <p:nvSpPr>
          <p:cNvPr id="10" name="Right Arrow 9"/>
          <p:cNvSpPr/>
          <p:nvPr/>
        </p:nvSpPr>
        <p:spPr>
          <a:xfrm>
            <a:off x="5079273" y="2344783"/>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5079273" y="5164183"/>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3" name="Rounded Rectangle 2"/>
          <p:cNvSpPr/>
          <p:nvPr/>
        </p:nvSpPr>
        <p:spPr bwMode="auto">
          <a:xfrm>
            <a:off x="126273" y="3182983"/>
            <a:ext cx="1676400" cy="990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tx1"/>
                </a:solidFill>
                <a:latin typeface="Segoe" pitchFamily="34" charset="0"/>
              </a:rPr>
              <a:t>Mapper </a:t>
            </a:r>
          </a:p>
          <a:p>
            <a:pPr algn="ctr" defTabSz="914099" fontAlgn="base">
              <a:spcBef>
                <a:spcPct val="0"/>
              </a:spcBef>
              <a:spcAft>
                <a:spcPct val="0"/>
              </a:spcAft>
            </a:pPr>
            <a:r>
              <a:rPr lang="en-US" sz="2000" dirty="0">
                <a:solidFill>
                  <a:schemeClr val="tx1"/>
                </a:solidFill>
                <a:latin typeface="Segoe" pitchFamily="34" charset="0"/>
              </a:rPr>
              <a:t>Output</a:t>
            </a:r>
          </a:p>
        </p:txBody>
      </p:sp>
      <p:graphicFrame>
        <p:nvGraphicFramePr>
          <p:cNvPr id="19" name="Table 18"/>
          <p:cNvGraphicFramePr>
            <a:graphicFrameLocks noGrp="1"/>
          </p:cNvGraphicFramePr>
          <p:nvPr>
            <p:extLst/>
          </p:nvPr>
        </p:nvGraphicFramePr>
        <p:xfrm>
          <a:off x="2259873" y="1430383"/>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 xmlns:a16="http://schemas.microsoft.com/office/drawing/2014/main"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 xmlns:a16="http://schemas.microsoft.com/office/drawing/2014/main"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6"/>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7"/>
                  </a:ext>
                </a:extLst>
              </a:tr>
            </a:tbl>
          </a:graphicData>
        </a:graphic>
      </p:graphicFrame>
      <p:graphicFrame>
        <p:nvGraphicFramePr>
          <p:cNvPr id="20" name="Table 19"/>
          <p:cNvGraphicFramePr>
            <a:graphicFrameLocks noGrp="1"/>
          </p:cNvGraphicFramePr>
          <p:nvPr>
            <p:extLst/>
          </p:nvPr>
        </p:nvGraphicFramePr>
        <p:xfrm>
          <a:off x="2259873" y="4097383"/>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2"/>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 xmlns:a16="http://schemas.microsoft.com/office/drawing/2014/main"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6"/>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7"/>
                  </a:ext>
                </a:extLst>
              </a:tr>
            </a:tbl>
          </a:graphicData>
        </a:graphic>
      </p:graphicFrame>
      <p:graphicFrame>
        <p:nvGraphicFramePr>
          <p:cNvPr id="12" name="Table 11"/>
          <p:cNvGraphicFramePr>
            <a:graphicFrameLocks noGrp="1"/>
          </p:cNvGraphicFramePr>
          <p:nvPr>
            <p:extLst/>
          </p:nvPr>
        </p:nvGraphicFramePr>
        <p:xfrm>
          <a:off x="6527073" y="1421674"/>
          <a:ext cx="2362200" cy="18288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Research</a:t>
                      </a:r>
                    </a:p>
                  </a:txBody>
                  <a:tcPr/>
                </a:tc>
                <a:tc>
                  <a:txBody>
                    <a:bodyPr/>
                    <a:lstStyle/>
                    <a:p>
                      <a:r>
                        <a:rPr lang="en-US" sz="1400" dirty="0"/>
                        <a:t>2</a:t>
                      </a:r>
                    </a:p>
                  </a:txBody>
                  <a:tcPr/>
                </a:tc>
                <a:extLst>
                  <a:ext uri="{0D108BD9-81ED-4DB2-BD59-A6C34878D82A}">
                    <a16:rowId xmlns="" xmlns:a16="http://schemas.microsoft.com/office/drawing/2014/main" val="10001"/>
                  </a:ext>
                </a:extLst>
              </a:tr>
              <a:tr h="273050">
                <a:tc>
                  <a:txBody>
                    <a:bodyPr/>
                    <a:lstStyle/>
                    <a:p>
                      <a:r>
                        <a:rPr lang="en-US" sz="1400" dirty="0"/>
                        <a:t>Student</a:t>
                      </a:r>
                    </a:p>
                  </a:txBody>
                  <a:tcPr/>
                </a:tc>
                <a:tc>
                  <a:txBody>
                    <a:bodyPr/>
                    <a:lstStyle/>
                    <a:p>
                      <a:r>
                        <a:rPr lang="en-US" sz="1400" dirty="0"/>
                        <a:t>2</a:t>
                      </a:r>
                    </a:p>
                  </a:txBody>
                  <a:tcPr/>
                </a:tc>
                <a:extLst>
                  <a:ext uri="{0D108BD9-81ED-4DB2-BD59-A6C34878D82A}">
                    <a16:rowId xmlns="" xmlns:a16="http://schemas.microsoft.com/office/drawing/2014/main"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6527073" y="4241074"/>
          <a:ext cx="2362200" cy="18288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 xmlns:a16="http://schemas.microsoft.com/office/drawing/2014/main"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 xmlns:a16="http://schemas.microsoft.com/office/drawing/2014/main" val="10001"/>
                  </a:ext>
                </a:extLst>
              </a:tr>
              <a:tr h="273050">
                <a:tc>
                  <a:txBody>
                    <a:bodyPr/>
                    <a:lstStyle/>
                    <a:p>
                      <a:r>
                        <a:rPr lang="en-US" sz="1400" dirty="0"/>
                        <a:t>GIS</a:t>
                      </a:r>
                    </a:p>
                  </a:txBody>
                  <a:tcPr/>
                </a:tc>
                <a:tc>
                  <a:txBody>
                    <a:bodyPr/>
                    <a:lstStyle/>
                    <a:p>
                      <a:r>
                        <a:rPr lang="en-US" sz="1400" dirty="0"/>
                        <a:t>2</a:t>
                      </a:r>
                    </a:p>
                  </a:txBody>
                  <a:tcPr/>
                </a:tc>
                <a:extLst>
                  <a:ext uri="{0D108BD9-81ED-4DB2-BD59-A6C34878D82A}">
                    <a16:rowId xmlns="" xmlns:a16="http://schemas.microsoft.com/office/drawing/2014/main" val="10002"/>
                  </a:ext>
                </a:extLst>
              </a:tr>
              <a:tr h="273050">
                <a:tc>
                  <a:txBody>
                    <a:bodyPr/>
                    <a:lstStyle/>
                    <a:p>
                      <a:r>
                        <a:rPr lang="en-US" sz="1400" dirty="0"/>
                        <a:t>Research</a:t>
                      </a:r>
                    </a:p>
                  </a:txBody>
                  <a:tcPr/>
                </a:tc>
                <a:tc>
                  <a:txBody>
                    <a:bodyPr/>
                    <a:lstStyle/>
                    <a:p>
                      <a:r>
                        <a:rPr lang="en-US" sz="1400" dirty="0"/>
                        <a:t>2</a:t>
                      </a:r>
                    </a:p>
                  </a:txBody>
                  <a:tcPr/>
                </a:tc>
                <a:extLst>
                  <a:ext uri="{0D108BD9-81ED-4DB2-BD59-A6C34878D82A}">
                    <a16:rowId xmlns="" xmlns:a16="http://schemas.microsoft.com/office/drawing/2014/main"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 xmlns:a16="http://schemas.microsoft.com/office/drawing/2014/main" val="10004"/>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90555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Reducer + Combiner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21</a:t>
            </a:fld>
            <a:endParaRPr lang="en-US" dirty="0">
              <a:latin typeface="Century Gothic" charset="0"/>
            </a:endParaRPr>
          </a:p>
        </p:txBody>
      </p:sp>
      <p:sp>
        <p:nvSpPr>
          <p:cNvPr id="10" name="Right Arrow 9"/>
          <p:cNvSpPr/>
          <p:nvPr/>
        </p:nvSpPr>
        <p:spPr>
          <a:xfrm>
            <a:off x="3505200" y="1676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nvPr>
        </p:nvGraphicFramePr>
        <p:xfrm>
          <a:off x="228600" y="2362200"/>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2" name="Table 21"/>
          <p:cNvGraphicFramePr>
            <a:graphicFrameLocks noGrp="1"/>
          </p:cNvGraphicFramePr>
          <p:nvPr>
            <p:extLst/>
          </p:nvPr>
        </p:nvGraphicFramePr>
        <p:xfrm>
          <a:off x="228600" y="3124200"/>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GIS</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accent4">
                        <a:lumMod val="40000"/>
                        <a:lumOff val="60000"/>
                      </a:schemeClr>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1"/>
                  </a:ext>
                </a:extLst>
              </a:tr>
            </a:tbl>
          </a:graphicData>
        </a:graphic>
      </p:graphicFrame>
      <p:graphicFrame>
        <p:nvGraphicFramePr>
          <p:cNvPr id="23" name="Table 22"/>
          <p:cNvGraphicFramePr>
            <a:graphicFrameLocks noGrp="1"/>
          </p:cNvGraphicFramePr>
          <p:nvPr>
            <p:extLst/>
          </p:nvPr>
        </p:nvGraphicFramePr>
        <p:xfrm>
          <a:off x="228600" y="5334000"/>
          <a:ext cx="2362200" cy="3048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0">
                <a:tc>
                  <a:txBody>
                    <a:bodyPr/>
                    <a:lstStyle/>
                    <a:p>
                      <a:r>
                        <a:rPr lang="en-US" sz="1400" dirty="0"/>
                        <a:t>Student</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extLst>
                  <a:ext uri="{0D108BD9-81ED-4DB2-BD59-A6C34878D82A}">
                    <a16:rowId xmlns="" xmlns:a16="http://schemas.microsoft.com/office/drawing/2014/main" val="10000"/>
                  </a:ext>
                </a:extLst>
              </a:tr>
            </a:tbl>
          </a:graphicData>
        </a:graphic>
      </p:graphicFrame>
      <p:graphicFrame>
        <p:nvGraphicFramePr>
          <p:cNvPr id="24" name="Table 23"/>
          <p:cNvGraphicFramePr>
            <a:graphicFrameLocks noGrp="1"/>
          </p:cNvGraphicFramePr>
          <p:nvPr>
            <p:extLst/>
          </p:nvPr>
        </p:nvGraphicFramePr>
        <p:xfrm>
          <a:off x="228600" y="4343400"/>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0">
                <a:tc>
                  <a:txBody>
                    <a:bodyPr/>
                    <a:lstStyle/>
                    <a:p>
                      <a:r>
                        <a:rPr lang="en-US" sz="1400" dirty="0"/>
                        <a:t>Research</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solidFill>
                      <a:srgbClr val="CBECAA"/>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CBECAA"/>
                    </a:solidFill>
                  </a:tcPr>
                </a:tc>
                <a:extLst>
                  <a:ext uri="{0D108BD9-81ED-4DB2-BD59-A6C34878D82A}">
                    <a16:rowId xmlns="" xmlns:a16="http://schemas.microsoft.com/office/drawing/2014/main" val="10000"/>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CBECAA"/>
                    </a:solidFill>
                  </a:tcPr>
                </a:tc>
                <a:extLst>
                  <a:ext uri="{0D108BD9-81ED-4DB2-BD59-A6C34878D82A}">
                    <a16:rowId xmlns="" xmlns:a16="http://schemas.microsoft.com/office/drawing/2014/main" val="10001"/>
                  </a:ext>
                </a:extLst>
              </a:tr>
            </a:tbl>
          </a:graphicData>
        </a:graphic>
      </p:graphicFrame>
      <p:graphicFrame>
        <p:nvGraphicFramePr>
          <p:cNvPr id="25" name="Table 24"/>
          <p:cNvGraphicFramePr>
            <a:graphicFrameLocks noGrp="1"/>
          </p:cNvGraphicFramePr>
          <p:nvPr>
            <p:extLst/>
          </p:nvPr>
        </p:nvGraphicFramePr>
        <p:xfrm>
          <a:off x="228600" y="1600200"/>
          <a:ext cx="2362200" cy="6096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CIGI</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6" name="Table 25"/>
          <p:cNvGraphicFramePr>
            <a:graphicFrameLocks noGrp="1"/>
          </p:cNvGraphicFramePr>
          <p:nvPr>
            <p:extLst/>
          </p:nvPr>
        </p:nvGraphicFramePr>
        <p:xfrm>
          <a:off x="228600" y="6324600"/>
          <a:ext cx="2362200" cy="304800"/>
        </p:xfrm>
        <a:graphic>
          <a:graphicData uri="http://schemas.openxmlformats.org/drawingml/2006/table">
            <a:tbl>
              <a:tblPr>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Center</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sp>
        <p:nvSpPr>
          <p:cNvPr id="13" name="Right Arrow 12"/>
          <p:cNvSpPr/>
          <p:nvPr/>
        </p:nvSpPr>
        <p:spPr>
          <a:xfrm>
            <a:off x="3505200" y="243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505200" y="3352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505200" y="4495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505200" y="53340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505200" y="624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nvPr>
        </p:nvGraphicFramePr>
        <p:xfrm>
          <a:off x="5791200" y="14478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7" name="Table 26"/>
          <p:cNvGraphicFramePr>
            <a:graphicFrameLocks noGrp="1"/>
          </p:cNvGraphicFramePr>
          <p:nvPr>
            <p:extLst/>
          </p:nvPr>
        </p:nvGraphicFramePr>
        <p:xfrm>
          <a:off x="5791200" y="22860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8" name="Table 27"/>
          <p:cNvGraphicFramePr>
            <a:graphicFrameLocks noGrp="1"/>
          </p:cNvGraphicFramePr>
          <p:nvPr>
            <p:extLst/>
          </p:nvPr>
        </p:nvGraphicFramePr>
        <p:xfrm>
          <a:off x="5791200" y="32766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3</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5791200" y="43434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4</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30" name="Table 29"/>
          <p:cNvGraphicFramePr>
            <a:graphicFrameLocks noGrp="1"/>
          </p:cNvGraphicFramePr>
          <p:nvPr>
            <p:extLst/>
          </p:nvPr>
        </p:nvGraphicFramePr>
        <p:xfrm>
          <a:off x="5791200" y="51816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31" name="Table 30"/>
          <p:cNvGraphicFramePr>
            <a:graphicFrameLocks noGrp="1"/>
          </p:cNvGraphicFramePr>
          <p:nvPr>
            <p:extLst/>
          </p:nvPr>
        </p:nvGraphicFramePr>
        <p:xfrm>
          <a:off x="5791200" y="60198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 xmlns:a16="http://schemas.microsoft.com/office/drawing/2014/main" val="20000"/>
                    </a:ext>
                  </a:extLst>
                </a:gridCol>
                <a:gridCol w="1181100">
                  <a:extLst>
                    <a:ext uri="{9D8B030D-6E8A-4147-A177-3AD203B41FA5}">
                      <a16:colId xmlns="" xmlns:a16="http://schemas.microsoft.com/office/drawing/2014/main"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273050">
                <a:tc>
                  <a:txBody>
                    <a:bodyPr/>
                    <a:lstStyle/>
                    <a:p>
                      <a:r>
                        <a:rPr lang="en-US" sz="1400" dirty="0"/>
                        <a:t>Center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948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199" y="635000"/>
            <a:ext cx="8229600" cy="1600200"/>
          </a:xfrm>
        </p:spPr>
        <p:txBody>
          <a:bodyPr wrap="square" numCol="1" anchorCtr="0" compatLnSpc="1">
            <a:prstTxWarp prst="textNoShape">
              <a:avLst/>
            </a:prstTxWarp>
            <a:normAutofit fontScale="90000"/>
          </a:bodyPr>
          <a:lstStyle/>
          <a:p>
            <a:pPr algn="l">
              <a:lnSpc>
                <a:spcPct val="100000"/>
              </a:lnSpc>
            </a:pPr>
            <a:r>
              <a:rPr lang="en-US" b="1" dirty="0">
                <a:effectLst>
                  <a:outerShdw blurRad="38100" dist="38100" dir="2700000" algn="tl">
                    <a:srgbClr val="DDDDDD"/>
                  </a:outerShdw>
                </a:effectLst>
                <a:latin typeface="Arial" charset="0"/>
                <a:ea typeface="ＭＳ Ｐゴシック" charset="0"/>
              </a:rPr>
              <a:t>Hadoop Streaming API: Delegation of Map and Reduce tasks</a:t>
            </a: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22</a:t>
            </a:fld>
            <a:endParaRPr lang="en-US" dirty="0">
              <a:latin typeface="Century Gothic" charset="0"/>
            </a:endParaRPr>
          </a:p>
        </p:txBody>
      </p:sp>
      <p:pic>
        <p:nvPicPr>
          <p:cNvPr id="1028" name="Picture 4" descr="http://www.raythos.com/wp-content/uploads/2013/08/mapreduce-simpl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055" y="2317981"/>
            <a:ext cx="4649889" cy="387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464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Basic Hadoop Commands</a:t>
            </a:r>
          </a:p>
        </p:txBody>
      </p:sp>
      <p:sp>
        <p:nvSpPr>
          <p:cNvPr id="3" name="Text Placeholder 2"/>
          <p:cNvSpPr>
            <a:spLocks noGrp="1"/>
          </p:cNvSpPr>
          <p:nvPr>
            <p:ph type="body" sz="quarter" idx="10"/>
          </p:nvPr>
        </p:nvSpPr>
        <p:spPr>
          <a:xfrm>
            <a:off x="481012" y="1717743"/>
            <a:ext cx="8382000" cy="5068109"/>
          </a:xfrm>
        </p:spPr>
        <p:txBody>
          <a:bodyPr>
            <a:normAutofit/>
          </a:bodyPr>
          <a:lstStyle/>
          <a:p>
            <a:r>
              <a:rPr lang="en-US" dirty="0"/>
              <a:t>Check Hadoop directory</a:t>
            </a:r>
          </a:p>
          <a:p>
            <a:pPr lvl="1"/>
            <a:r>
              <a:rPr lang="en-US" sz="2000" dirty="0" err="1"/>
              <a:t>hdfs</a:t>
            </a:r>
            <a:r>
              <a:rPr lang="en-US" sz="2000" dirty="0"/>
              <a:t> </a:t>
            </a:r>
            <a:r>
              <a:rPr lang="en-US" sz="2000" dirty="0" err="1"/>
              <a:t>dfs</a:t>
            </a:r>
            <a:r>
              <a:rPr lang="en-US" sz="2000" dirty="0"/>
              <a:t> -ls [/user/</a:t>
            </a:r>
            <a:r>
              <a:rPr lang="en-US" sz="2000" dirty="0" err="1"/>
              <a:t>netID</a:t>
            </a:r>
            <a:r>
              <a:rPr lang="en-US" sz="2000" dirty="0"/>
              <a:t>/folder]</a:t>
            </a:r>
          </a:p>
          <a:p>
            <a:pPr lvl="1"/>
            <a:r>
              <a:rPr lang="en-US" sz="2000" dirty="0" err="1"/>
              <a:t>hdfs</a:t>
            </a:r>
            <a:r>
              <a:rPr lang="en-US" sz="2000" dirty="0"/>
              <a:t> </a:t>
            </a:r>
            <a:r>
              <a:rPr lang="en-US" sz="2000" dirty="0" err="1"/>
              <a:t>dfs</a:t>
            </a:r>
            <a:r>
              <a:rPr lang="en-US" sz="2000" dirty="0"/>
              <a:t> -ls folder</a:t>
            </a:r>
            <a:endParaRPr lang="en-US" sz="20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Make a Hadoop directory</a:t>
            </a:r>
          </a:p>
          <a:p>
            <a:pPr lvl="1"/>
            <a:r>
              <a:rPr lang="en-US" sz="2000" dirty="0" err="1"/>
              <a:t>hdfs</a:t>
            </a:r>
            <a:r>
              <a:rPr lang="en-US" sz="2000" dirty="0"/>
              <a:t> </a:t>
            </a:r>
            <a:r>
              <a:rPr lang="en-US" sz="2000" dirty="0" err="1"/>
              <a:t>dfs</a:t>
            </a:r>
            <a:r>
              <a:rPr lang="en-US" sz="2000" dirty="0"/>
              <a:t> -</a:t>
            </a:r>
            <a:r>
              <a:rPr lang="en-US" sz="2000" dirty="0" err="1"/>
              <a:t>mkdir</a:t>
            </a:r>
            <a:r>
              <a:rPr lang="en-US" sz="2000" dirty="0"/>
              <a:t> folder</a:t>
            </a:r>
          </a:p>
          <a:p>
            <a:pPr marL="342900" lvl="1" indent="-342900">
              <a:buFont typeface="Arial" pitchFamily="34" charset="0"/>
              <a:buChar char="•"/>
            </a:pPr>
            <a:r>
              <a:rPr lang="en-US" sz="2400" dirty="0">
                <a:solidFill>
                  <a:schemeClr val="tx2">
                    <a:lumMod val="75000"/>
                  </a:schemeClr>
                </a:solidFill>
              </a:rPr>
              <a:t>Copy data into HDFS</a:t>
            </a:r>
          </a:p>
          <a:p>
            <a:pPr lvl="1"/>
            <a:r>
              <a:rPr lang="en-US" sz="2000" dirty="0" err="1"/>
              <a:t>hdfs</a:t>
            </a:r>
            <a:r>
              <a:rPr lang="en-US" sz="2000" dirty="0"/>
              <a:t> </a:t>
            </a:r>
            <a:r>
              <a:rPr lang="en-US" sz="2000" dirty="0" err="1"/>
              <a:t>dfs</a:t>
            </a:r>
            <a:r>
              <a:rPr lang="en-US" sz="2000" dirty="0"/>
              <a:t> -</a:t>
            </a:r>
            <a:r>
              <a:rPr lang="en-US" sz="2000" dirty="0" err="1"/>
              <a:t>copyFromLocal</a:t>
            </a:r>
            <a:r>
              <a:rPr lang="en-US" sz="2000" dirty="0"/>
              <a:t> </a:t>
            </a:r>
            <a:r>
              <a:rPr lang="en-US" sz="2000" dirty="0" err="1"/>
              <a:t>local_file</a:t>
            </a:r>
            <a:r>
              <a:rPr lang="en-US" sz="2000" dirty="0"/>
              <a:t> [</a:t>
            </a:r>
            <a:r>
              <a:rPr lang="en-US" sz="2000" dirty="0" err="1"/>
              <a:t>path_in_HDFS</a:t>
            </a:r>
            <a:r>
              <a:rPr lang="en-US" sz="2000" dirty="0"/>
              <a:t>]</a:t>
            </a:r>
          </a:p>
          <a:p>
            <a:pPr marL="342900" lvl="1" indent="-342900">
              <a:buFont typeface="Arial" pitchFamily="34" charset="0"/>
              <a:buChar char="•"/>
            </a:pPr>
            <a:r>
              <a:rPr lang="en-US" sz="2400" dirty="0">
                <a:solidFill>
                  <a:schemeClr val="tx2">
                    <a:lumMod val="75000"/>
                  </a:schemeClr>
                </a:solidFill>
              </a:rPr>
              <a:t>Copy data from HDFS to local directory</a:t>
            </a:r>
          </a:p>
          <a:p>
            <a:pPr lvl="1"/>
            <a:r>
              <a:rPr lang="en-US" sz="2000" dirty="0" err="1"/>
              <a:t>hdfs</a:t>
            </a:r>
            <a:r>
              <a:rPr lang="en-US" sz="2000" dirty="0"/>
              <a:t> </a:t>
            </a:r>
            <a:r>
              <a:rPr lang="en-US" sz="2000" dirty="0" err="1"/>
              <a:t>dfs</a:t>
            </a:r>
            <a:r>
              <a:rPr lang="en-US" sz="2000" dirty="0"/>
              <a:t> -</a:t>
            </a:r>
            <a:r>
              <a:rPr lang="en-US" sz="2000" dirty="0" err="1"/>
              <a:t>getmerge</a:t>
            </a:r>
            <a:r>
              <a:rPr lang="en-US" sz="2000" dirty="0"/>
              <a:t> </a:t>
            </a:r>
            <a:r>
              <a:rPr lang="en-US" sz="2000" dirty="0" err="1"/>
              <a:t>file_in_HDFS</a:t>
            </a:r>
            <a:r>
              <a:rPr lang="en-US" sz="2000" dirty="0"/>
              <a:t> </a:t>
            </a:r>
            <a:r>
              <a:rPr lang="en-US" sz="2000" dirty="0" err="1"/>
              <a:t>path_in_local_directory</a:t>
            </a:r>
            <a:endParaRPr lang="en-US" sz="2000" dirty="0"/>
          </a:p>
          <a:p>
            <a:pPr marL="342900" lvl="1" indent="-342900">
              <a:buFont typeface="Arial" pitchFamily="34" charset="0"/>
              <a:buChar char="•"/>
            </a:pPr>
            <a:r>
              <a:rPr lang="en-US" sz="2400" dirty="0">
                <a:solidFill>
                  <a:schemeClr val="tx2">
                    <a:lumMod val="75000"/>
                  </a:schemeClr>
                </a:solidFill>
              </a:rPr>
              <a:t>Delete files from HDFS</a:t>
            </a:r>
            <a:endParaRPr lang="en-US" dirty="0"/>
          </a:p>
          <a:p>
            <a:pPr lvl="1"/>
            <a:r>
              <a:rPr lang="en-US" sz="2000" dirty="0" err="1"/>
              <a:t>hdfs</a:t>
            </a:r>
            <a:r>
              <a:rPr lang="en-US" sz="2000" dirty="0"/>
              <a:t> </a:t>
            </a:r>
            <a:r>
              <a:rPr lang="en-US" sz="2000" dirty="0" err="1"/>
              <a:t>dfs</a:t>
            </a:r>
            <a:r>
              <a:rPr lang="en-US" sz="2000" dirty="0"/>
              <a:t> -</a:t>
            </a:r>
            <a:r>
              <a:rPr lang="en-US" sz="2000" dirty="0" err="1"/>
              <a:t>rm</a:t>
            </a:r>
            <a:r>
              <a:rPr lang="en-US" sz="2000" dirty="0"/>
              <a:t> -r  </a:t>
            </a:r>
            <a:r>
              <a:rPr lang="en-US" sz="2000" dirty="0" err="1"/>
              <a:t>file_in_HDFS</a:t>
            </a:r>
            <a:endParaRPr lang="en-US" sz="2000"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23</a:t>
            </a:fld>
            <a:endParaRPr lang="en-US" dirty="0">
              <a:latin typeface="Century Gothic" charset="0"/>
            </a:endParaRPr>
          </a:p>
        </p:txBody>
      </p:sp>
    </p:spTree>
    <p:extLst>
      <p:ext uri="{BB962C8B-B14F-4D97-AF65-F5344CB8AC3E}">
        <p14:creationId xmlns:p14="http://schemas.microsoft.com/office/powerpoint/2010/main" val="1567483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lstStyle/>
          <a:p>
            <a:pPr>
              <a:lnSpc>
                <a:spcPct val="100000"/>
              </a:lnSpc>
            </a:pPr>
            <a:r>
              <a:rPr lang="en-US" b="1" dirty="0"/>
              <a:t>Hadoop in ROGER</a:t>
            </a:r>
          </a:p>
        </p:txBody>
      </p:sp>
      <p:sp>
        <p:nvSpPr>
          <p:cNvPr id="3" name="Content Placeholder 2"/>
          <p:cNvSpPr>
            <a:spLocks noGrp="1"/>
          </p:cNvSpPr>
          <p:nvPr>
            <p:ph sz="quarter" idx="13"/>
          </p:nvPr>
        </p:nvSpPr>
        <p:spPr>
          <a:xfrm>
            <a:off x="292100" y="2004141"/>
            <a:ext cx="8686800" cy="4082027"/>
          </a:xfrm>
        </p:spPr>
        <p:txBody>
          <a:bodyPr>
            <a:normAutofit/>
          </a:bodyPr>
          <a:lstStyle/>
          <a:p>
            <a:r>
              <a:rPr lang="en-US" dirty="0"/>
              <a:t>Dedicated Hadoop Cluster</a:t>
            </a:r>
          </a:p>
          <a:p>
            <a:pPr lvl="1"/>
            <a:r>
              <a:rPr lang="en-US" sz="2000" dirty="0"/>
              <a:t>Computing nodes: cg-hm08 – cg-hm18</a:t>
            </a:r>
          </a:p>
          <a:p>
            <a:pPr lvl="1"/>
            <a:r>
              <a:rPr lang="en-US" sz="2000" dirty="0">
                <a:hlinkClick r:id="rId2"/>
              </a:rPr>
              <a:t>http://cg-hm08.ncsa.illinois.edu:50070/</a:t>
            </a:r>
            <a:endParaRPr lang="en-US" sz="2000" dirty="0"/>
          </a:p>
          <a:p>
            <a:pPr lvl="1"/>
            <a:r>
              <a:rPr lang="en-US" sz="2000" dirty="0"/>
              <a:t>175TB currently allocated (capacity on site above is incorrect)</a:t>
            </a:r>
          </a:p>
          <a:p>
            <a:pPr marL="342900" lvl="1" indent="-342900">
              <a:buFont typeface="Arial" pitchFamily="34" charset="0"/>
              <a:buChar char="•"/>
            </a:pPr>
            <a:r>
              <a:rPr lang="en-US" sz="2400" dirty="0">
                <a:solidFill>
                  <a:schemeClr val="tx2">
                    <a:lumMod val="75000"/>
                  </a:schemeClr>
                </a:solidFill>
              </a:rPr>
              <a:t>How to access</a:t>
            </a:r>
          </a:p>
          <a:p>
            <a:pPr lvl="1"/>
            <a:r>
              <a:rPr lang="en-US" sz="2000" dirty="0"/>
              <a:t>Login to ROGER first</a:t>
            </a:r>
          </a:p>
          <a:p>
            <a:pPr lvl="2"/>
            <a:r>
              <a:rPr lang="en-US" sz="2000" dirty="0" err="1"/>
              <a:t>ssh</a:t>
            </a:r>
            <a:r>
              <a:rPr lang="en-US" sz="2000" dirty="0"/>
              <a:t> </a:t>
            </a:r>
            <a:r>
              <a:rPr lang="en-US" sz="2000" dirty="0" err="1"/>
              <a:t>your_netID@roger-login.ncsa.illinois.edu</a:t>
            </a:r>
            <a:endParaRPr lang="en-US" sz="2000" dirty="0"/>
          </a:p>
          <a:p>
            <a:pPr lvl="1"/>
            <a:r>
              <a:rPr lang="en-US" sz="2000" dirty="0"/>
              <a:t>Login to the master node: cg-hm08</a:t>
            </a:r>
          </a:p>
          <a:p>
            <a:pPr lvl="2"/>
            <a:r>
              <a:rPr lang="en-US" sz="2000" dirty="0" err="1"/>
              <a:t>ssh</a:t>
            </a:r>
            <a:r>
              <a:rPr lang="en-US" sz="2000" dirty="0"/>
              <a:t> cg-hm08</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24</a:t>
            </a:fld>
            <a:endParaRPr lang="en-US" sz="1000" b="0" dirty="0">
              <a:latin typeface="Tahoma" charset="0"/>
            </a:endParaRPr>
          </a:p>
        </p:txBody>
      </p:sp>
    </p:spTree>
    <p:extLst>
      <p:ext uri="{BB962C8B-B14F-4D97-AF65-F5344CB8AC3E}">
        <p14:creationId xmlns:p14="http://schemas.microsoft.com/office/powerpoint/2010/main" val="201536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82600" y="2832100"/>
            <a:ext cx="8229600" cy="1600200"/>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ea typeface="ＭＳ Ｐゴシック" charset="0"/>
              </a:rPr>
              <a:t>Case Study: </a:t>
            </a:r>
            <a:r>
              <a:rPr lang="en-US" b="1" dirty="0">
                <a:effectLst>
                  <a:outerShdw blurRad="38100" dist="38100" dir="2700000" algn="tl">
                    <a:srgbClr val="DDDDDD"/>
                  </a:outerShdw>
                </a:effectLst>
                <a:latin typeface="Arial" charset="0"/>
                <a:ea typeface="ＭＳ Ｐゴシック" charset="0"/>
              </a:rPr>
              <a:t/>
            </a:r>
            <a:br>
              <a:rPr lang="en-US" b="1" dirty="0">
                <a:effectLst>
                  <a:outerShdw blurRad="38100" dist="38100" dir="2700000" algn="tl">
                    <a:srgbClr val="DDDDDD"/>
                  </a:outerShdw>
                </a:effectLst>
                <a:latin typeface="Arial" charset="0"/>
                <a:ea typeface="ＭＳ Ｐゴシック" charset="0"/>
              </a:rPr>
            </a:br>
            <a:r>
              <a:rPr lang="en-US" b="1" dirty="0">
                <a:effectLst>
                  <a:outerShdw blurRad="38100" dist="38100" dir="2700000" algn="tl">
                    <a:srgbClr val="DDDDDD"/>
                  </a:outerShdw>
                </a:effectLst>
                <a:latin typeface="Arial" charset="0"/>
                <a:ea typeface="ＭＳ Ｐゴシック" charset="0"/>
              </a:rPr>
              <a:t>New York taxi pick-up and drop-off density maps at the traffic analysis zone (TAZ) level </a:t>
            </a: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25</a:t>
            </a:fld>
            <a:endParaRPr lang="en-US" dirty="0">
              <a:latin typeface="Century Gothic" charset="0"/>
            </a:endParaRPr>
          </a:p>
        </p:txBody>
      </p:sp>
    </p:spTree>
    <p:extLst>
      <p:ext uri="{BB962C8B-B14F-4D97-AF65-F5344CB8AC3E}">
        <p14:creationId xmlns:p14="http://schemas.microsoft.com/office/powerpoint/2010/main" val="99629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Taxi Data</a:t>
            </a:r>
          </a:p>
        </p:txBody>
      </p:sp>
      <p:sp>
        <p:nvSpPr>
          <p:cNvPr id="3" name="Text Placeholder 2"/>
          <p:cNvSpPr>
            <a:spLocks noGrp="1"/>
          </p:cNvSpPr>
          <p:nvPr>
            <p:ph type="body" sz="quarter" idx="10"/>
          </p:nvPr>
        </p:nvSpPr>
        <p:spPr>
          <a:xfrm>
            <a:off x="381000" y="1775636"/>
            <a:ext cx="8382000" cy="5082364"/>
          </a:xfrm>
        </p:spPr>
        <p:txBody>
          <a:bodyPr>
            <a:normAutofit/>
          </a:bodyPr>
          <a:lstStyle/>
          <a:p>
            <a:pPr marL="0" indent="0">
              <a:buNone/>
            </a:pPr>
            <a:r>
              <a:rPr lang="en-US" dirty="0"/>
              <a:t>January 2013 Taxi Trips from FOIA (Freedom of Information Act) request from Chris </a:t>
            </a:r>
            <a:r>
              <a:rPr lang="en-US" dirty="0" err="1"/>
              <a:t>Whong</a:t>
            </a:r>
            <a:endParaRPr lang="en-US" dirty="0"/>
          </a:p>
          <a:p>
            <a:pPr marL="0" indent="0">
              <a:buNone/>
            </a:pPr>
            <a:r>
              <a:rPr lang="en-US" dirty="0"/>
              <a:t>(http://www.andresmh.com/nyctaxitrips/)</a:t>
            </a:r>
          </a:p>
          <a:p>
            <a:pPr marL="0" indent="0">
              <a:buNone/>
            </a:pPr>
            <a:r>
              <a:rPr lang="en-US" b="1" dirty="0"/>
              <a:t>Trip:</a:t>
            </a:r>
          </a:p>
          <a:p>
            <a:pPr marL="0" indent="0">
              <a:buNone/>
            </a:pPr>
            <a:r>
              <a:rPr lang="en-US" sz="2000" dirty="0">
                <a:latin typeface="Courier New" panose="02070309020205020404" pitchFamily="49" charset="0"/>
                <a:cs typeface="Courier New" panose="02070309020205020404" pitchFamily="49" charset="0"/>
              </a:rPr>
              <a:t>medallion, </a:t>
            </a:r>
            <a:r>
              <a:rPr lang="en-US" sz="2000" dirty="0" err="1">
                <a:latin typeface="Courier New" panose="02070309020205020404" pitchFamily="49" charset="0"/>
                <a:cs typeface="Courier New" panose="02070309020205020404" pitchFamily="49" charset="0"/>
              </a:rPr>
              <a:t>hack_license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vendor_id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rate_code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store_and_fwd_flag</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pickup_datetime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dropoff_datetime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passenger_count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trip_time_in_secs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trip_distance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pickup_longitude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pickup_latitude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dropoff_longitude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dropoff_latitude</a:t>
            </a:r>
            <a:r>
              <a:rPr lang="en-US" dirty="0"/>
              <a:t/>
            </a:r>
            <a:br>
              <a:rPr lang="en-US" dirty="0"/>
            </a:br>
            <a:r>
              <a:rPr lang="en-US" dirty="0"/>
              <a:t/>
            </a:r>
            <a:br>
              <a:rPr lang="en-US" dirty="0"/>
            </a:br>
            <a:r>
              <a:rPr lang="en-US" b="1" dirty="0"/>
              <a:t>Fare:</a:t>
            </a:r>
          </a:p>
          <a:p>
            <a:pPr marL="0" indent="0">
              <a:buNone/>
            </a:pPr>
            <a:r>
              <a:rPr lang="en-US" sz="2000" dirty="0">
                <a:latin typeface="Courier New" panose="02070309020205020404" pitchFamily="49" charset="0"/>
                <a:cs typeface="Courier New" panose="02070309020205020404" pitchFamily="49" charset="0"/>
              </a:rPr>
              <a:t>medallion, </a:t>
            </a:r>
            <a:r>
              <a:rPr lang="en-US" sz="2000" dirty="0" err="1">
                <a:latin typeface="Courier New" panose="02070309020205020404" pitchFamily="49" charset="0"/>
                <a:cs typeface="Courier New" panose="02070309020205020404" pitchFamily="49" charset="0"/>
              </a:rPr>
              <a:t>hack_license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vendor_id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pickup_datetime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payment_type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fare_amount,surcharge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mta_tax</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tip_amount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tolls_amount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total_amount</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3762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NYC Traffic Analysis Zones</a:t>
            </a:r>
          </a:p>
        </p:txBody>
      </p:sp>
      <p:pic>
        <p:nvPicPr>
          <p:cNvPr id="4" name="Picture 3"/>
          <p:cNvPicPr>
            <a:picLocks noChangeAspect="1"/>
          </p:cNvPicPr>
          <p:nvPr/>
        </p:nvPicPr>
        <p:blipFill>
          <a:blip r:embed="rId3"/>
          <a:stretch>
            <a:fillRect/>
          </a:stretch>
        </p:blipFill>
        <p:spPr>
          <a:xfrm>
            <a:off x="212700" y="1600200"/>
            <a:ext cx="8718599" cy="5088195"/>
          </a:xfrm>
          <a:prstGeom prst="rect">
            <a:avLst/>
          </a:prstGeom>
        </p:spPr>
      </p:pic>
    </p:spTree>
    <p:extLst>
      <p:ext uri="{BB962C8B-B14F-4D97-AF65-F5344CB8AC3E}">
        <p14:creationId xmlns:p14="http://schemas.microsoft.com/office/powerpoint/2010/main" val="144455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lstStyle/>
          <a:p>
            <a:pPr>
              <a:lnSpc>
                <a:spcPct val="100000"/>
              </a:lnSpc>
            </a:pPr>
            <a:r>
              <a:rPr lang="en-US" b="1" dirty="0"/>
              <a:t>MapReduce for Density maps</a:t>
            </a:r>
          </a:p>
        </p:txBody>
      </p:sp>
      <p:sp>
        <p:nvSpPr>
          <p:cNvPr id="3" name="Content Placeholder 2"/>
          <p:cNvSpPr>
            <a:spLocks noGrp="1"/>
          </p:cNvSpPr>
          <p:nvPr>
            <p:ph sz="quarter" idx="13"/>
          </p:nvPr>
        </p:nvSpPr>
        <p:spPr>
          <a:xfrm>
            <a:off x="292100" y="2004141"/>
            <a:ext cx="8686800" cy="4082027"/>
          </a:xfrm>
        </p:spPr>
        <p:txBody>
          <a:bodyPr>
            <a:normAutofit lnSpcReduction="10000"/>
          </a:bodyPr>
          <a:lstStyle/>
          <a:p>
            <a:r>
              <a:rPr lang="en-US" dirty="0"/>
              <a:t>Two types of density maps</a:t>
            </a:r>
          </a:p>
          <a:p>
            <a:pPr lvl="1"/>
            <a:r>
              <a:rPr lang="en-US" sz="2000" dirty="0"/>
              <a:t>Grid/cell-based</a:t>
            </a:r>
          </a:p>
          <a:p>
            <a:pPr lvl="1"/>
            <a:r>
              <a:rPr lang="en-US" sz="2000" dirty="0"/>
              <a:t>polygonal unit based</a:t>
            </a:r>
          </a:p>
          <a:p>
            <a:r>
              <a:rPr lang="en-US" dirty="0"/>
              <a:t>What does “density” mean and how to represent it?</a:t>
            </a:r>
          </a:p>
          <a:p>
            <a:pPr lvl="1"/>
            <a:r>
              <a:rPr lang="en-US" dirty="0"/>
              <a:t>This step is essential in terms of converting the problem set into a MapReduce way</a:t>
            </a:r>
          </a:p>
          <a:p>
            <a:pPr lvl="1"/>
            <a:r>
              <a:rPr lang="en-US" dirty="0"/>
              <a:t>Basically, &lt;Key, Value&gt; pairs should be defined clearly</a:t>
            </a:r>
          </a:p>
          <a:p>
            <a:r>
              <a:rPr lang="en-US" dirty="0"/>
              <a:t>What is the “Key”</a:t>
            </a:r>
          </a:p>
          <a:p>
            <a:pPr lvl="1"/>
            <a:endParaRPr lang="en-US" dirty="0"/>
          </a:p>
          <a:p>
            <a:r>
              <a:rPr lang="en-US" dirty="0"/>
              <a:t>What is the ”Value”</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28</a:t>
            </a:fld>
            <a:endParaRPr lang="en-US" sz="1000" b="0" dirty="0">
              <a:latin typeface="Tahoma" charset="0"/>
            </a:endParaRPr>
          </a:p>
        </p:txBody>
      </p:sp>
    </p:spTree>
    <p:extLst>
      <p:ext uri="{BB962C8B-B14F-4D97-AF65-F5344CB8AC3E}">
        <p14:creationId xmlns:p14="http://schemas.microsoft.com/office/powerpoint/2010/main" val="442753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01949" y="1846599"/>
            <a:ext cx="6770452" cy="4553441"/>
          </a:xfrm>
          <a:prstGeom prst="rect">
            <a:avLst/>
          </a:prstGeom>
        </p:spPr>
      </p:pic>
      <p:sp>
        <p:nvSpPr>
          <p:cNvPr id="4" name="Title 1"/>
          <p:cNvSpPr>
            <a:spLocks noGrp="1"/>
          </p:cNvSpPr>
          <p:nvPr>
            <p:ph type="title"/>
          </p:nvPr>
        </p:nvSpPr>
        <p:spPr>
          <a:xfrm>
            <a:off x="0" y="1138120"/>
            <a:ext cx="9212094" cy="599838"/>
          </a:xfrm>
        </p:spPr>
        <p:txBody>
          <a:bodyPr>
            <a:normAutofit fontScale="90000"/>
          </a:bodyPr>
          <a:lstStyle/>
          <a:p>
            <a:r>
              <a:rPr lang="en-US" b="1" dirty="0"/>
              <a:t>New York taxi pickup passenger density map</a:t>
            </a:r>
            <a:endParaRPr lang="en-US" b="1" dirty="0">
              <a:solidFill>
                <a:schemeClr val="tx2"/>
              </a:solidFill>
            </a:endParaRPr>
          </a:p>
        </p:txBody>
      </p:sp>
    </p:spTree>
    <p:extLst>
      <p:ext uri="{BB962C8B-B14F-4D97-AF65-F5344CB8AC3E}">
        <p14:creationId xmlns:p14="http://schemas.microsoft.com/office/powerpoint/2010/main" val="181179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1.wp.com/bitcast-a-sm.bitgravity.com/slashfilm/wp/wp-content/images/beautifulplanet-nightti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3283"/>
            <a:ext cx="9144000" cy="501998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
          <p:cNvSpPr txBox="1">
            <a:spLocks noChangeArrowheads="1"/>
          </p:cNvSpPr>
          <p:nvPr/>
        </p:nvSpPr>
        <p:spPr bwMode="auto">
          <a:xfrm>
            <a:off x="457200" y="776805"/>
            <a:ext cx="8229600" cy="681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9pPr>
          </a:lstStyle>
          <a:p>
            <a:pPr algn="ctr" eaLnBrk="1" hangingPunct="1">
              <a:lnSpc>
                <a:spcPts val="5788"/>
              </a:lnSpc>
              <a:buSzPct val="100000"/>
              <a:defRPr/>
            </a:pPr>
            <a:endParaRPr lang="en-US" altLang="en-US" sz="2400" b="1" dirty="0">
              <a:solidFill>
                <a:srgbClr val="134CB0"/>
              </a:solidFill>
              <a:effectLst>
                <a:outerShdw blurRad="38100" dist="38100" dir="2700000" algn="tl">
                  <a:srgbClr val="C0C0C0"/>
                </a:outerShdw>
              </a:effectLst>
            </a:endParaRPr>
          </a:p>
          <a:p>
            <a:pPr algn="ctr" eaLnBrk="1" hangingPunct="1">
              <a:lnSpc>
                <a:spcPts val="5788"/>
              </a:lnSpc>
              <a:buSzPct val="100000"/>
              <a:defRPr/>
            </a:pPr>
            <a:r>
              <a:rPr lang="en-US" altLang="en-US" sz="3200" b="1" dirty="0">
                <a:solidFill>
                  <a:srgbClr val="134CB0"/>
                </a:solidFill>
                <a:effectLst>
                  <a:outerShdw blurRad="38100" dist="38100" dir="2700000" algn="tl">
                    <a:srgbClr val="C0C0C0"/>
                  </a:outerShdw>
                </a:effectLst>
              </a:rPr>
              <a:t>A beautiful planet</a:t>
            </a:r>
          </a:p>
        </p:txBody>
      </p:sp>
      <p:sp>
        <p:nvSpPr>
          <p:cNvPr id="2" name="Rectangle 1"/>
          <p:cNvSpPr/>
          <p:nvPr/>
        </p:nvSpPr>
        <p:spPr>
          <a:xfrm>
            <a:off x="977900" y="6463268"/>
            <a:ext cx="7696200" cy="369332"/>
          </a:xfrm>
          <a:prstGeom prst="rect">
            <a:avLst/>
          </a:prstGeom>
        </p:spPr>
        <p:txBody>
          <a:bodyPr wrap="square">
            <a:spAutoFit/>
          </a:bodyPr>
          <a:lstStyle/>
          <a:p>
            <a:r>
              <a:rPr lang="en-US" dirty="0"/>
              <a:t>Source: http://</a:t>
            </a:r>
            <a:r>
              <a:rPr lang="en-US" dirty="0" err="1"/>
              <a:t>www.slashfilm.com</a:t>
            </a:r>
            <a:r>
              <a:rPr lang="en-US" dirty="0"/>
              <a:t>/a-beautiful-planet-trailer/</a:t>
            </a:r>
          </a:p>
        </p:txBody>
      </p:sp>
    </p:spTree>
    <p:extLst>
      <p:ext uri="{BB962C8B-B14F-4D97-AF65-F5344CB8AC3E}">
        <p14:creationId xmlns:p14="http://schemas.microsoft.com/office/powerpoint/2010/main" val="4143184548"/>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Autofit/>
          </a:bodyPr>
          <a:lstStyle/>
          <a:p>
            <a:r>
              <a:rPr lang="en-US" sz="2800" dirty="0">
                <a:solidFill>
                  <a:schemeClr val="tx2"/>
                </a:solidFill>
              </a:rPr>
              <a:t>Find the cell number (index) that a point belongs to:</a:t>
            </a:r>
          </a:p>
        </p:txBody>
      </p:sp>
      <p:graphicFrame>
        <p:nvGraphicFramePr>
          <p:cNvPr id="4" name="Table 3"/>
          <p:cNvGraphicFramePr>
            <a:graphicFrameLocks noGrp="1"/>
          </p:cNvGraphicFramePr>
          <p:nvPr>
            <p:extLst/>
          </p:nvPr>
        </p:nvGraphicFramePr>
        <p:xfrm>
          <a:off x="4800600" y="1911948"/>
          <a:ext cx="3291840" cy="4678408"/>
        </p:xfrm>
        <a:graphic>
          <a:graphicData uri="http://schemas.openxmlformats.org/drawingml/2006/table">
            <a:tbl>
              <a:tblPr firstRow="1" bandRow="1">
                <a:tableStyleId>{5940675A-B579-460E-94D1-54222C63F5DA}</a:tableStyleId>
              </a:tblPr>
              <a:tblGrid>
                <a:gridCol w="548640">
                  <a:extLst>
                    <a:ext uri="{9D8B030D-6E8A-4147-A177-3AD203B41FA5}">
                      <a16:colId xmlns="" xmlns:a16="http://schemas.microsoft.com/office/drawing/2014/main" val="20000"/>
                    </a:ext>
                  </a:extLst>
                </a:gridCol>
                <a:gridCol w="548640">
                  <a:extLst>
                    <a:ext uri="{9D8B030D-6E8A-4147-A177-3AD203B41FA5}">
                      <a16:colId xmlns="" xmlns:a16="http://schemas.microsoft.com/office/drawing/2014/main" val="20001"/>
                    </a:ext>
                  </a:extLst>
                </a:gridCol>
                <a:gridCol w="548640">
                  <a:extLst>
                    <a:ext uri="{9D8B030D-6E8A-4147-A177-3AD203B41FA5}">
                      <a16:colId xmlns="" xmlns:a16="http://schemas.microsoft.com/office/drawing/2014/main" val="20002"/>
                    </a:ext>
                  </a:extLst>
                </a:gridCol>
                <a:gridCol w="548640">
                  <a:extLst>
                    <a:ext uri="{9D8B030D-6E8A-4147-A177-3AD203B41FA5}">
                      <a16:colId xmlns="" xmlns:a16="http://schemas.microsoft.com/office/drawing/2014/main" val="20003"/>
                    </a:ext>
                  </a:extLst>
                </a:gridCol>
                <a:gridCol w="548640">
                  <a:extLst>
                    <a:ext uri="{9D8B030D-6E8A-4147-A177-3AD203B41FA5}">
                      <a16:colId xmlns="" xmlns:a16="http://schemas.microsoft.com/office/drawing/2014/main" val="20004"/>
                    </a:ext>
                  </a:extLst>
                </a:gridCol>
                <a:gridCol w="548640">
                  <a:extLst>
                    <a:ext uri="{9D8B030D-6E8A-4147-A177-3AD203B41FA5}">
                      <a16:colId xmlns="" xmlns:a16="http://schemas.microsoft.com/office/drawing/2014/main" val="20005"/>
                    </a:ext>
                  </a:extLst>
                </a:gridCol>
              </a:tblGrid>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dirty="0">
                          <a:solidFill>
                            <a:schemeClr val="accent3">
                              <a:lumMod val="75000"/>
                            </a:schemeClr>
                          </a:solidFill>
                        </a:rPr>
                        <a:t>[6,0]</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 xmlns:a16="http://schemas.microsoft.com/office/drawing/2014/main" val="10000"/>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[5,0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 xmlns:a16="http://schemas.microsoft.com/office/drawing/2014/main" val="10001"/>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[4,0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 xmlns:a16="http://schemas.microsoft.com/office/drawing/2014/main" val="10002"/>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[3,0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 xmlns:a16="http://schemas.microsoft.com/office/drawing/2014/main" val="10003"/>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[2,0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[2,1</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[2,2</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 xmlns:a16="http://schemas.microsoft.com/office/drawing/2014/main" val="10004"/>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[1,0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[1,1</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[1,2</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 xmlns:a16="http://schemas.microsoft.com/office/drawing/2014/main" val="10005"/>
                  </a:ext>
                </a:extLst>
              </a:tr>
              <a:tr h="522514">
                <a:tc>
                  <a:txBody>
                    <a:bodyPr/>
                    <a:lstStyle/>
                    <a:p>
                      <a:r>
                        <a:rPr lang="en-US" sz="1200" b="1">
                          <a:solidFill>
                            <a:schemeClr val="accent3">
                              <a:lumMod val="75000"/>
                            </a:schemeClr>
                          </a:solidFill>
                        </a:rPr>
                        <a:t>[0,0</a:t>
                      </a:r>
                      <a:r>
                        <a:rPr lang="en-US" sz="1200" b="1" dirty="0">
                          <a:solidFill>
                            <a:schemeClr val="accent3">
                              <a:lumMod val="75000"/>
                            </a:schemeClr>
                          </a:solidFill>
                        </a:rPr>
                        <a:t>]</a:t>
                      </a: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[0,1</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[0,2</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[0,3</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[0,4</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[0,5</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extLst>
                  <a:ext uri="{0D108BD9-81ED-4DB2-BD59-A6C34878D82A}">
                    <a16:rowId xmlns="" xmlns:a16="http://schemas.microsoft.com/office/drawing/2014/main" val="10006"/>
                  </a:ext>
                </a:extLst>
              </a:tr>
            </a:tbl>
          </a:graphicData>
        </a:graphic>
      </p:graphicFrame>
      <p:sp>
        <p:nvSpPr>
          <p:cNvPr id="5" name="TextBox 4"/>
          <p:cNvSpPr txBox="1"/>
          <p:nvPr/>
        </p:nvSpPr>
        <p:spPr>
          <a:xfrm>
            <a:off x="4017335" y="6521838"/>
            <a:ext cx="1264129"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a:t>
            </a:r>
            <a:r>
              <a:rPr lang="en-US" baseline="-25000" dirty="0" err="1">
                <a:solidFill>
                  <a:schemeClr val="accent4">
                    <a:lumMod val="50000"/>
                  </a:schemeClr>
                </a:solidFill>
              </a:rPr>
              <a:t>Min</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Min</a:t>
            </a:r>
            <a:r>
              <a:rPr lang="en-US" dirty="0">
                <a:solidFill>
                  <a:schemeClr val="accent4">
                    <a:lumMod val="50000"/>
                  </a:schemeClr>
                </a:solidFill>
              </a:rPr>
              <a:t>)</a:t>
            </a:r>
          </a:p>
        </p:txBody>
      </p:sp>
      <p:sp>
        <p:nvSpPr>
          <p:cNvPr id="6" name="TextBox 5"/>
          <p:cNvSpPr txBox="1"/>
          <p:nvPr/>
        </p:nvSpPr>
        <p:spPr>
          <a:xfrm>
            <a:off x="7617788" y="1611868"/>
            <a:ext cx="1450012"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xMax</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Max</a:t>
            </a:r>
            <a:r>
              <a:rPr lang="en-US" dirty="0">
                <a:solidFill>
                  <a:schemeClr val="accent4">
                    <a:lumMod val="50000"/>
                  </a:schemeClr>
                </a:solidFill>
              </a:rPr>
              <a:t>)</a:t>
            </a:r>
          </a:p>
        </p:txBody>
      </p:sp>
      <p:sp>
        <p:nvSpPr>
          <p:cNvPr id="7" name="TextBox 6"/>
          <p:cNvSpPr txBox="1"/>
          <p:nvPr/>
        </p:nvSpPr>
        <p:spPr>
          <a:xfrm>
            <a:off x="7553472" y="6526558"/>
            <a:ext cx="1307409"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a:t>
            </a:r>
            <a:r>
              <a:rPr lang="en-US" baseline="-25000" dirty="0" err="1">
                <a:solidFill>
                  <a:schemeClr val="accent4">
                    <a:lumMod val="50000"/>
                  </a:schemeClr>
                </a:solidFill>
              </a:rPr>
              <a:t>Max</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Min</a:t>
            </a:r>
            <a:r>
              <a:rPr lang="en-US" dirty="0">
                <a:solidFill>
                  <a:schemeClr val="accent4">
                    <a:lumMod val="50000"/>
                  </a:schemeClr>
                </a:solidFill>
              </a:rPr>
              <a:t>)</a:t>
            </a:r>
          </a:p>
        </p:txBody>
      </p:sp>
      <p:sp>
        <p:nvSpPr>
          <p:cNvPr id="8" name="TextBox 7"/>
          <p:cNvSpPr txBox="1"/>
          <p:nvPr/>
        </p:nvSpPr>
        <p:spPr>
          <a:xfrm>
            <a:off x="4038600" y="1600200"/>
            <a:ext cx="1307409"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a:t>
            </a:r>
            <a:r>
              <a:rPr lang="en-US" baseline="-25000" dirty="0" err="1">
                <a:solidFill>
                  <a:schemeClr val="accent4">
                    <a:lumMod val="50000"/>
                  </a:schemeClr>
                </a:solidFill>
              </a:rPr>
              <a:t>Min</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Max</a:t>
            </a:r>
            <a:r>
              <a:rPr lang="en-US" dirty="0">
                <a:solidFill>
                  <a:schemeClr val="accent4">
                    <a:lumMod val="50000"/>
                  </a:schemeClr>
                </a:solidFill>
              </a:rPr>
              <a:t>)</a:t>
            </a:r>
          </a:p>
        </p:txBody>
      </p:sp>
      <mc:AlternateContent xmlns:mc="http://schemas.openxmlformats.org/markup-compatibility/2006" xmlns:a14="http://schemas.microsoft.com/office/drawing/2010/main">
        <mc:Choice Requires="a14">
          <p:sp>
            <p:nvSpPr>
              <p:cNvPr id="10" name="TextBox 9"/>
              <p:cNvSpPr txBox="1"/>
              <p:nvPr/>
            </p:nvSpPr>
            <p:spPr>
              <a:xfrm>
                <a:off x="381000" y="2929699"/>
                <a:ext cx="3733800" cy="617220"/>
              </a:xfrm>
              <a:prstGeom prst="rect">
                <a:avLst/>
              </a:prstGeom>
              <a:noFill/>
            </p:spPr>
            <p:txBody>
              <a:bodyPr wrap="square" rtlCol="0">
                <a:spAutoFit/>
              </a:bodyPr>
              <a:lstStyle/>
              <a:p>
                <a14:m>
                  <m:oMath xmlns:m="http://schemas.openxmlformats.org/officeDocument/2006/math">
                    <m:r>
                      <a:rPr lang="en-US" sz="2400" b="0" i="1" smtClean="0">
                        <a:latin typeface="Cambria Math"/>
                      </a:rPr>
                      <m:t>𝑐𝑜𝑙𝑢𝑚𝑛𝐼𝐷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charset="0"/>
                          </a:rPr>
                        </m:ctrlPr>
                      </m:fPr>
                      <m:num>
                        <m:r>
                          <a:rPr lang="en-US" sz="2400" b="0" i="1" smtClean="0">
                            <a:latin typeface="Cambria Math"/>
                          </a:rPr>
                          <m:t>𝑋</m:t>
                        </m:r>
                        <m:r>
                          <a:rPr lang="en-US" sz="2400" b="0" i="1" smtClean="0">
                            <a:latin typeface="Cambria Math"/>
                          </a:rPr>
                          <m:t> −</m:t>
                        </m:r>
                        <m:r>
                          <a:rPr lang="en-US" sz="2400" b="0" i="1" smtClean="0">
                            <a:latin typeface="Cambria Math" charset="0"/>
                          </a:rPr>
                          <m:t>𝑋</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381000" y="2929699"/>
                <a:ext cx="3733800" cy="617220"/>
              </a:xfrm>
              <a:prstGeom prst="rect">
                <a:avLst/>
              </a:prstGeom>
              <a:blipFill rotWithShape="0">
                <a:blip r:embed="rId3"/>
                <a:stretch>
                  <a:fillRect b="-8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95946" y="3941956"/>
                <a:ext cx="3466454" cy="630044"/>
              </a:xfrm>
              <a:prstGeom prst="rect">
                <a:avLst/>
              </a:prstGeom>
              <a:noFill/>
            </p:spPr>
            <p:txBody>
              <a:bodyPr wrap="square" rtlCol="0">
                <a:spAutoFit/>
              </a:bodyPr>
              <a:lstStyle/>
              <a:p>
                <a14:m>
                  <m:oMath xmlns:m="http://schemas.openxmlformats.org/officeDocument/2006/math">
                    <m:r>
                      <m:rPr>
                        <m:sty m:val="p"/>
                      </m:rPr>
                      <a:rPr lang="en-US" sz="2400" smtClean="0">
                        <a:latin typeface="Cambria Math" charset="0"/>
                      </a:rPr>
                      <m:t>r</m:t>
                    </m:r>
                    <m:r>
                      <m:rPr>
                        <m:sty m:val="p"/>
                      </m:rPr>
                      <a:rPr lang="en-US" sz="2400" b="0" i="0" smtClean="0">
                        <a:latin typeface="Cambria Math" charset="0"/>
                      </a:rPr>
                      <m:t>ow</m:t>
                    </m:r>
                    <m:r>
                      <a:rPr lang="en-US" sz="2400" b="0" i="1" smtClean="0">
                        <a:latin typeface="Cambria Math"/>
                      </a:rPr>
                      <m:t>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charset="0"/>
                          </a:rPr>
                        </m:ctrlPr>
                      </m:fPr>
                      <m:num>
                        <m:r>
                          <a:rPr lang="en-US" sz="2400" b="0" i="1" smtClean="0">
                            <a:latin typeface="Cambria Math"/>
                          </a:rPr>
                          <m:t>𝑌</m:t>
                        </m:r>
                        <m:r>
                          <a:rPr lang="en-US" sz="2400" b="0" i="1" smtClean="0">
                            <a:latin typeface="Cambria Math"/>
                          </a:rPr>
                          <m:t> −</m:t>
                        </m:r>
                        <m:r>
                          <a:rPr lang="en-US" sz="2400" b="0" i="1" smtClean="0">
                            <a:latin typeface="Cambria Math" charset="0"/>
                          </a:rPr>
                          <m:t>𝑌</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495946" y="3941956"/>
                <a:ext cx="3466454" cy="630044"/>
              </a:xfrm>
              <a:prstGeom prst="rect">
                <a:avLst/>
              </a:prstGeom>
              <a:blipFill rotWithShape="0">
                <a:blip r:embed="rId4"/>
                <a:stretch>
                  <a:fillRect b="-6796"/>
                </a:stretch>
              </a:blipFill>
            </p:spPr>
            <p:txBody>
              <a:bodyPr/>
              <a:lstStyle/>
              <a:p>
                <a:r>
                  <a:rPr lang="en-US">
                    <a:noFill/>
                  </a:rPr>
                  <a:t> </a:t>
                </a:r>
              </a:p>
            </p:txBody>
          </p:sp>
        </mc:Fallback>
      </mc:AlternateContent>
    </p:spTree>
    <p:extLst>
      <p:ext uri="{BB962C8B-B14F-4D97-AF65-F5344CB8AC3E}">
        <p14:creationId xmlns:p14="http://schemas.microsoft.com/office/powerpoint/2010/main" val="397598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094" y="1938220"/>
            <a:ext cx="9212094" cy="599838"/>
          </a:xfrm>
        </p:spPr>
        <p:txBody>
          <a:bodyPr>
            <a:normAutofit fontScale="90000"/>
          </a:bodyPr>
          <a:lstStyle/>
          <a:p>
            <a:pPr>
              <a:lnSpc>
                <a:spcPct val="100000"/>
              </a:lnSpc>
            </a:pPr>
            <a:r>
              <a:rPr lang="en-US" b="1" dirty="0"/>
              <a:t>New York taxi pickup density map</a:t>
            </a:r>
            <a:br>
              <a:rPr lang="en-US" b="1" dirty="0"/>
            </a:br>
            <a:r>
              <a:rPr lang="en-US" b="1" dirty="0"/>
              <a:t>(TAZ level)</a:t>
            </a:r>
            <a:endParaRPr lang="en-US" b="1" dirty="0">
              <a:solidFill>
                <a:schemeClr val="tx2"/>
              </a:solidFill>
            </a:endParaRPr>
          </a:p>
        </p:txBody>
      </p:sp>
      <p:pic>
        <p:nvPicPr>
          <p:cNvPr id="2" name="Picture 1"/>
          <p:cNvPicPr>
            <a:picLocks noChangeAspect="1"/>
          </p:cNvPicPr>
          <p:nvPr/>
        </p:nvPicPr>
        <p:blipFill rotWithShape="1">
          <a:blip r:embed="rId3"/>
          <a:srcRect l="15156" t="25212" r="13397" b="29023"/>
          <a:stretch/>
        </p:blipFill>
        <p:spPr>
          <a:xfrm>
            <a:off x="2202792" y="2637504"/>
            <a:ext cx="4670322" cy="3871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8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Implementations</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ESRI Geometry API for Java</a:t>
            </a:r>
          </a:p>
          <a:p>
            <a:pPr lvl="1"/>
            <a:r>
              <a:rPr lang="en-US" sz="2000" dirty="0"/>
              <a:t>Start coding from scratch</a:t>
            </a:r>
          </a:p>
          <a:p>
            <a:pPr lvl="1"/>
            <a:r>
              <a:rPr lang="en-US" sz="2000" dirty="0"/>
              <a:t>Explicitly design Map and Reduce</a:t>
            </a:r>
          </a:p>
          <a:p>
            <a:pPr lvl="1"/>
            <a:r>
              <a:rPr lang="en-US" sz="2000" dirty="0"/>
              <a:t>Full control but complicated in programming</a:t>
            </a:r>
          </a:p>
          <a:p>
            <a:pPr lvl="1"/>
            <a:r>
              <a:rPr lang="en-US" sz="2000" dirty="0"/>
              <a:t>Spatial indexing and geospatial relations support</a:t>
            </a:r>
          </a:p>
          <a:p>
            <a:r>
              <a:rPr lang="en-US" dirty="0"/>
              <a:t>Spatial Framework for Hadoop </a:t>
            </a:r>
          </a:p>
          <a:p>
            <a:pPr lvl="1"/>
            <a:r>
              <a:rPr lang="en-US" sz="2000" dirty="0"/>
              <a:t>Easy to understand and operate with Hive Query Language</a:t>
            </a:r>
          </a:p>
          <a:p>
            <a:pPr lvl="1"/>
            <a:r>
              <a:rPr lang="en-US" sz="2000" dirty="0"/>
              <a:t>Less control for &lt;key, value&gt; pair operations</a:t>
            </a:r>
          </a:p>
          <a:p>
            <a:pPr lvl="1"/>
            <a:r>
              <a:rPr lang="en-US" sz="2000" dirty="0"/>
              <a:t>No spatial indexing, but geospatial relations support</a:t>
            </a:r>
          </a:p>
          <a:p>
            <a:r>
              <a:rPr lang="en-US" dirty="0"/>
              <a:t>Hadoop Streaming API with Python</a:t>
            </a:r>
          </a:p>
          <a:p>
            <a:pPr lvl="1"/>
            <a:r>
              <a:rPr lang="en-US" sz="2000" dirty="0"/>
              <a:t>Easy to understand and </a:t>
            </a:r>
          </a:p>
          <a:p>
            <a:pPr lvl="1"/>
            <a:r>
              <a:rPr lang="en-US" sz="2000" dirty="0"/>
              <a:t>More control for &lt;key, value&gt; pair operations</a:t>
            </a:r>
          </a:p>
          <a:p>
            <a:pPr lvl="1"/>
            <a:r>
              <a:rPr lang="en-US" sz="2000" dirty="0"/>
              <a:t>Spatial indexing and geospatial relation support (own implementations)</a:t>
            </a:r>
          </a:p>
        </p:txBody>
      </p:sp>
    </p:spTree>
    <p:extLst>
      <p:ext uri="{BB962C8B-B14F-4D97-AF65-F5344CB8AC3E}">
        <p14:creationId xmlns:p14="http://schemas.microsoft.com/office/powerpoint/2010/main" val="48120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pPr>
              <a:lnSpc>
                <a:spcPct val="100000"/>
              </a:lnSpc>
            </a:pPr>
            <a:r>
              <a:rPr lang="en-US" b="1" dirty="0">
                <a:effectLst>
                  <a:outerShdw blurRad="38100" dist="38100" dir="2700000" algn="tl">
                    <a:srgbClr val="DDDDDD"/>
                  </a:outerShdw>
                </a:effectLst>
                <a:ea typeface="Arial" charset="0"/>
                <a:cs typeface="Arial" charset="0"/>
              </a:rPr>
              <a:t>G</a:t>
            </a:r>
            <a:r>
              <a:rPr lang="en-US" b="1" dirty="0">
                <a:solidFill>
                  <a:schemeClr val="tx1"/>
                </a:solidFill>
                <a:ea typeface="Arial" charset="0"/>
                <a:cs typeface="Arial" charset="0"/>
              </a:rPr>
              <a:t>IS Tools for Hadoop by ESRI</a:t>
            </a:r>
          </a:p>
        </p:txBody>
      </p:sp>
      <p:sp>
        <p:nvSpPr>
          <p:cNvPr id="3" name="Text Placeholder 2"/>
          <p:cNvSpPr>
            <a:spLocks noGrp="1"/>
          </p:cNvSpPr>
          <p:nvPr>
            <p:ph type="body" sz="quarter" idx="10"/>
          </p:nvPr>
        </p:nvSpPr>
        <p:spPr>
          <a:xfrm>
            <a:off x="481012" y="1946343"/>
            <a:ext cx="8382000" cy="5068109"/>
          </a:xfrm>
        </p:spPr>
        <p:txBody>
          <a:bodyPr>
            <a:normAutofit/>
          </a:bodyPr>
          <a:lstStyle/>
          <a:p>
            <a:r>
              <a:rPr lang="en-US" dirty="0"/>
              <a:t>Understanding spatial relations</a:t>
            </a:r>
          </a:p>
          <a:p>
            <a:pPr marL="742950" lvl="2" indent="-342900"/>
            <a:r>
              <a:rPr lang="en-US" sz="2400" dirty="0">
                <a:solidFill>
                  <a:schemeClr val="tx2">
                    <a:lumMod val="75000"/>
                  </a:schemeClr>
                </a:solidFill>
                <a:hlinkClick r:id="rId3"/>
              </a:rPr>
              <a:t>http://edndoc.esri.com/arcsde/9.0/general_topics/understand_spatial_relations.htm</a:t>
            </a:r>
            <a:endParaRPr lang="en-US" sz="24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ESRI java Geometry Library</a:t>
            </a:r>
          </a:p>
          <a:p>
            <a:pPr marL="742950" lvl="2" indent="-342900"/>
            <a:r>
              <a:rPr lang="en-US" sz="2400" dirty="0">
                <a:solidFill>
                  <a:schemeClr val="tx2">
                    <a:lumMod val="75000"/>
                  </a:schemeClr>
                </a:solidFill>
                <a:hlinkClick r:id="rId4"/>
              </a:rPr>
              <a:t>https://github.com/Esri/geometry-api-java/wiki</a:t>
            </a:r>
            <a:endParaRPr lang="en-US" sz="24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ESRI Java geometry library Relational operations: </a:t>
            </a:r>
          </a:p>
          <a:p>
            <a:pPr marL="742950" lvl="2" indent="-342900">
              <a:lnSpc>
                <a:spcPct val="100000"/>
              </a:lnSpc>
            </a:pPr>
            <a:r>
              <a:rPr lang="en-US" sz="2400" dirty="0">
                <a:solidFill>
                  <a:schemeClr val="tx2">
                    <a:lumMod val="75000"/>
                  </a:schemeClr>
                </a:solidFill>
                <a:hlinkClick r:id="rId5"/>
              </a:rPr>
              <a:t>http://esri.github.io/geometry-api-java/doc/Contains.html</a:t>
            </a:r>
            <a:endParaRPr lang="en-US" sz="2400" dirty="0">
              <a:solidFill>
                <a:schemeClr val="tx2">
                  <a:lumMod val="75000"/>
                </a:schemeClr>
              </a:solidFill>
            </a:endParaRPr>
          </a:p>
          <a:p>
            <a:pPr marL="742950" lvl="2" indent="-342900">
              <a:lnSpc>
                <a:spcPct val="100000"/>
              </a:lnSpc>
            </a:pPr>
            <a:r>
              <a:rPr lang="en-US" sz="2400" dirty="0">
                <a:solidFill>
                  <a:schemeClr val="tx2">
                    <a:lumMod val="75000"/>
                  </a:schemeClr>
                </a:solidFill>
                <a:hlinkClick r:id="rId6"/>
              </a:rPr>
              <a:t>http://esri.github.io/geometry-api-java/javadoc/com/esri/core/geometry/GeometryEngine.html</a:t>
            </a:r>
            <a:endParaRPr lang="en-US" sz="2400" dirty="0">
              <a:solidFill>
                <a:schemeClr val="tx2">
                  <a:lumMod val="75000"/>
                </a:schemeClr>
              </a:solidFill>
            </a:endParaRPr>
          </a:p>
          <a:p>
            <a:pPr marL="400050" lvl="2" indent="0">
              <a:lnSpc>
                <a:spcPct val="100000"/>
              </a:lnSpc>
              <a:buNone/>
            </a:pPr>
            <a:endParaRPr lang="en-US" sz="2400" dirty="0">
              <a:solidFill>
                <a:schemeClr val="tx2">
                  <a:lumMod val="75000"/>
                </a:schemeClr>
              </a:solidFill>
            </a:endParaRP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33</a:t>
            </a:fld>
            <a:endParaRPr lang="en-US" dirty="0">
              <a:latin typeface="Century Gothic" charset="0"/>
            </a:endParaRPr>
          </a:p>
        </p:txBody>
      </p:sp>
    </p:spTree>
    <p:extLst>
      <p:ext uri="{BB962C8B-B14F-4D97-AF65-F5344CB8AC3E}">
        <p14:creationId xmlns:p14="http://schemas.microsoft.com/office/powerpoint/2010/main" val="1673391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970490"/>
            <a:ext cx="9143999" cy="668866"/>
          </a:xfrm>
        </p:spPr>
        <p:txBody>
          <a:bodyPr>
            <a:normAutofit fontScale="90000"/>
          </a:bodyPr>
          <a:lstStyle/>
          <a:p>
            <a:r>
              <a:rPr lang="en-US" b="1" dirty="0">
                <a:effectLst>
                  <a:outerShdw blurRad="38100" dist="38100" dir="2700000" algn="tl">
                    <a:srgbClr val="DDDDDD"/>
                  </a:outerShdw>
                </a:effectLst>
                <a:latin typeface="Arial" charset="0"/>
                <a:ea typeface="ＭＳ Ｐゴシック" charset="0"/>
              </a:rPr>
              <a:t>Improve efficiency with spatial indexing</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a:t>The purposes of spatial index</a:t>
            </a:r>
          </a:p>
          <a:p>
            <a:pPr lvl="1"/>
            <a:r>
              <a:rPr lang="en-US" dirty="0"/>
              <a:t>Improve search efficiency</a:t>
            </a:r>
          </a:p>
          <a:p>
            <a:pPr lvl="1"/>
            <a:r>
              <a:rPr lang="en-US" dirty="0"/>
              <a:t>Deal with multi-dimensional dataset</a:t>
            </a:r>
          </a:p>
          <a:p>
            <a:r>
              <a:rPr lang="en-US" dirty="0"/>
              <a:t>Different types of spatial index</a:t>
            </a:r>
          </a:p>
          <a:p>
            <a:pPr lvl="1"/>
            <a:r>
              <a:rPr lang="en-US" dirty="0"/>
              <a:t>Quad-Tree</a:t>
            </a:r>
          </a:p>
          <a:p>
            <a:pPr lvl="1"/>
            <a:r>
              <a:rPr lang="en-US" dirty="0"/>
              <a:t>R-Tree</a:t>
            </a:r>
          </a:p>
          <a:p>
            <a:pPr lvl="1"/>
            <a:r>
              <a:rPr lang="en-US" dirty="0"/>
              <a:t>octree</a:t>
            </a:r>
          </a:p>
          <a:p>
            <a:pPr lvl="1"/>
            <a:r>
              <a:rPr lang="en-US" dirty="0" err="1"/>
              <a:t>Kd</a:t>
            </a:r>
            <a:r>
              <a:rPr lang="en-US" dirty="0"/>
              <a:t>-tree</a:t>
            </a:r>
          </a:p>
          <a:p>
            <a:pPr lvl="1"/>
            <a:r>
              <a:rPr lang="en-US" dirty="0"/>
              <a:t>….</a:t>
            </a:r>
          </a:p>
          <a:p>
            <a:pPr marL="342900" lvl="1" indent="-342900">
              <a:buFont typeface="Arial" pitchFamily="34" charset="0"/>
              <a:buChar char="•"/>
            </a:pPr>
            <a:r>
              <a:rPr lang="en-US" sz="2400" dirty="0">
                <a:solidFill>
                  <a:schemeClr val="tx2">
                    <a:lumMod val="75000"/>
                  </a:schemeClr>
                </a:solidFill>
              </a:rPr>
              <a:t>For this course, we will demonstrate and use Quad-Tree</a:t>
            </a:r>
          </a:p>
          <a:p>
            <a:pPr lvl="1"/>
            <a:endParaRPr lang="en-US"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34</a:t>
            </a:fld>
            <a:endParaRPr lang="en-US" sz="1000" b="0" dirty="0">
              <a:latin typeface="Tahoma" charset="0"/>
            </a:endParaRPr>
          </a:p>
        </p:txBody>
      </p:sp>
    </p:spTree>
    <p:extLst>
      <p:ext uri="{BB962C8B-B14F-4D97-AF65-F5344CB8AC3E}">
        <p14:creationId xmlns:p14="http://schemas.microsoft.com/office/powerpoint/2010/main" val="651879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994909"/>
            <a:ext cx="9144000" cy="1064668"/>
          </a:xfrm>
        </p:spPr>
        <p:txBody>
          <a:bodyPr wrap="square" numCol="1" anchorCtr="0" compatLnSpc="1">
            <a:prstTxWarp prst="textNoShape">
              <a:avLst/>
            </a:prstTxWarp>
            <a:normAutofit fontScale="90000"/>
          </a:bodyPr>
          <a:lstStyle/>
          <a:p>
            <a:pPr>
              <a:lnSpc>
                <a:spcPct val="100000"/>
              </a:lnSpc>
            </a:pPr>
            <a:r>
              <a:rPr lang="en-US" b="1" dirty="0">
                <a:effectLst>
                  <a:outerShdw blurRad="38100" dist="38100" dir="2700000" algn="tl">
                    <a:srgbClr val="DDDDDD"/>
                  </a:outerShdw>
                </a:effectLst>
                <a:latin typeface="Arial" charset="0"/>
                <a:ea typeface="ＭＳ Ｐゴシック" charset="0"/>
              </a:rPr>
              <a:t>Illustration of Quad-Tree for indexing points</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35</a:t>
            </a:fld>
            <a:endParaRPr lang="en-US" dirty="0">
              <a:latin typeface="Century Gothic" charset="0"/>
            </a:endParaRPr>
          </a:p>
        </p:txBody>
      </p:sp>
      <p:pic>
        <p:nvPicPr>
          <p:cNvPr id="1028" name="Picture 4" descr="https://upload.wikimedia.org/wikipedia/commons/thumb/8/8b/Point_quadtree.svg/2000px-Point_quadtre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2281223"/>
            <a:ext cx="3168361" cy="3168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usk.geo.orst.edu/buffgis/dstruct/quadtree2.gif"/>
          <p:cNvPicPr>
            <a:picLocks noChangeAspect="1" noChangeArrowheads="1"/>
          </p:cNvPicPr>
          <p:nvPr/>
        </p:nvPicPr>
        <p:blipFill rotWithShape="1">
          <a:blip r:embed="rId3">
            <a:extLst>
              <a:ext uri="{28A0092B-C50C-407E-A947-70E740481C1C}">
                <a14:useLocalDpi xmlns:a14="http://schemas.microsoft.com/office/drawing/2010/main" val="0"/>
              </a:ext>
            </a:extLst>
          </a:blip>
          <a:srcRect t="6626"/>
          <a:stretch/>
        </p:blipFill>
        <p:spPr bwMode="auto">
          <a:xfrm>
            <a:off x="3585564" y="2434010"/>
            <a:ext cx="5277448" cy="301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39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868786"/>
            <a:ext cx="9144000" cy="106466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Illustration of Quad-Tree for polygons</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36</a:t>
            </a:fld>
            <a:endParaRPr lang="en-US" dirty="0">
              <a:latin typeface="Century Gothic" charset="0"/>
            </a:endParaRPr>
          </a:p>
        </p:txBody>
      </p:sp>
      <p:pic>
        <p:nvPicPr>
          <p:cNvPr id="22530" name="Picture 2" descr="http://www.cse.iitm.ac.in/~vplab/courses/DSA/Quadtrees_files/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224" y="2518409"/>
            <a:ext cx="4397552" cy="325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483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629783"/>
            <a:ext cx="9144000" cy="106466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Applications of Quad-Tree</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37</a:t>
            </a:fld>
            <a:endParaRPr lang="en-US" dirty="0">
              <a:latin typeface="Century Gothic" charset="0"/>
            </a:endParaRPr>
          </a:p>
        </p:txBody>
      </p:sp>
      <p:pic>
        <p:nvPicPr>
          <p:cNvPr id="23554" name="Picture 2" descr="http://i.msdn.microsoft.com/dynimg/IC962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2" y="1885985"/>
            <a:ext cx="5934075"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755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92295"/>
            <a:ext cx="9144000" cy="106466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Applications of Quad-Tree</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38</a:t>
            </a:fld>
            <a:endParaRPr lang="en-US" dirty="0">
              <a:latin typeface="Century Gothic" charset="0"/>
            </a:endParaRPr>
          </a:p>
        </p:txBody>
      </p:sp>
      <p:sp>
        <p:nvSpPr>
          <p:cNvPr id="2" name="TextBox 1"/>
          <p:cNvSpPr txBox="1"/>
          <p:nvPr/>
        </p:nvSpPr>
        <p:spPr>
          <a:xfrm>
            <a:off x="200024" y="5915370"/>
            <a:ext cx="8875882" cy="646331"/>
          </a:xfrm>
          <a:prstGeom prst="rect">
            <a:avLst/>
          </a:prstGeom>
          <a:noFill/>
        </p:spPr>
        <p:txBody>
          <a:bodyPr wrap="square" rtlCol="0">
            <a:spAutoFit/>
          </a:bodyPr>
          <a:lstStyle/>
          <a:p>
            <a:r>
              <a:rPr lang="en-US" dirty="0"/>
              <a:t>Source: </a:t>
            </a:r>
            <a:r>
              <a:rPr lang="en-US" i="1" dirty="0"/>
              <a:t>http://softwareunwound.com/2014/03/18/adventures-in-mapping-big-data-sets-in-real-time-map-controls-part-2-enter-the-quadtree/</a:t>
            </a:r>
          </a:p>
        </p:txBody>
      </p:sp>
      <p:pic>
        <p:nvPicPr>
          <p:cNvPr id="24578" name="Picture 2" descr="http://www.fncinc.com/media_library/Files/Uploader/quad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9136"/>
            <a:ext cx="9144000" cy="422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90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3619500"/>
            <a:ext cx="9144000" cy="1384994"/>
          </a:xfrm>
        </p:spPr>
        <p:txBody>
          <a:bodyPr/>
          <a:lstStyle/>
          <a:p>
            <a:r>
              <a:rPr lang="en-US" dirty="0"/>
              <a:t>Hands-on </a:t>
            </a:r>
          </a:p>
        </p:txBody>
      </p:sp>
      <p:pic>
        <p:nvPicPr>
          <p:cNvPr id="2052" name="Picture 4" descr="http://www.lvlsvn.com/sites/default/files/styles/post_image/public/Untitled-1.png?itok=Tv_0WAw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750" y="1851307"/>
            <a:ext cx="4688800" cy="227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8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8181" r="1102" b="33485"/>
          <a:stretch/>
        </p:blipFill>
        <p:spPr>
          <a:xfrm>
            <a:off x="0" y="1371771"/>
            <a:ext cx="9163579" cy="4640361"/>
          </a:xfrm>
          <a:prstGeom prst="rect">
            <a:avLst/>
          </a:prstGeom>
        </p:spPr>
      </p:pic>
      <p:sp>
        <p:nvSpPr>
          <p:cNvPr id="4" name="TextBox 3"/>
          <p:cNvSpPr txBox="1"/>
          <p:nvPr/>
        </p:nvSpPr>
        <p:spPr>
          <a:xfrm>
            <a:off x="19579" y="6037533"/>
            <a:ext cx="9144000" cy="369332"/>
          </a:xfrm>
          <a:prstGeom prst="rect">
            <a:avLst/>
          </a:prstGeom>
          <a:noFill/>
        </p:spPr>
        <p:txBody>
          <a:bodyPr wrap="square" rtlCol="0">
            <a:spAutoFit/>
          </a:bodyPr>
          <a:lstStyle/>
          <a:p>
            <a:pPr algn="ctr"/>
            <a:r>
              <a:rPr lang="en-US" dirty="0"/>
              <a:t>An image of geo-located Twitter data covering the Contiguous United States</a:t>
            </a:r>
          </a:p>
        </p:txBody>
      </p:sp>
      <p:sp>
        <p:nvSpPr>
          <p:cNvPr id="5" name="Text Box 1"/>
          <p:cNvSpPr txBox="1">
            <a:spLocks noChangeArrowheads="1"/>
          </p:cNvSpPr>
          <p:nvPr/>
        </p:nvSpPr>
        <p:spPr bwMode="auto">
          <a:xfrm>
            <a:off x="476779" y="827181"/>
            <a:ext cx="82296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9pPr>
          </a:lstStyle>
          <a:p>
            <a:pPr algn="ctr" eaLnBrk="1" hangingPunct="1">
              <a:lnSpc>
                <a:spcPts val="5788"/>
              </a:lnSpc>
              <a:buSzPct val="100000"/>
              <a:defRPr/>
            </a:pPr>
            <a:endParaRPr lang="en-US" altLang="en-US" sz="2400" b="1" dirty="0">
              <a:solidFill>
                <a:srgbClr val="134CB0"/>
              </a:solidFill>
              <a:effectLst>
                <a:outerShdw blurRad="38100" dist="38100" dir="2700000" algn="tl">
                  <a:srgbClr val="C0C0C0"/>
                </a:outerShdw>
              </a:effectLst>
            </a:endParaRPr>
          </a:p>
          <a:p>
            <a:pPr algn="ctr" eaLnBrk="1" hangingPunct="1">
              <a:lnSpc>
                <a:spcPts val="5788"/>
              </a:lnSpc>
              <a:buSzPct val="100000"/>
              <a:defRPr/>
            </a:pPr>
            <a:r>
              <a:rPr lang="en-US" altLang="en-US" sz="3200" b="1" dirty="0">
                <a:solidFill>
                  <a:srgbClr val="134CB0"/>
                </a:solidFill>
                <a:effectLst>
                  <a:outerShdw blurRad="38100" dist="38100" dir="2700000" algn="tl">
                    <a:srgbClr val="C0C0C0"/>
                  </a:outerShdw>
                </a:effectLst>
              </a:rPr>
              <a:t>A map is worth a thousand words</a:t>
            </a:r>
          </a:p>
        </p:txBody>
      </p:sp>
    </p:spTree>
    <p:extLst>
      <p:ext uri="{BB962C8B-B14F-4D97-AF65-F5344CB8AC3E}">
        <p14:creationId xmlns:p14="http://schemas.microsoft.com/office/powerpoint/2010/main" val="521458317"/>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Code repository</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/projects/EOT/workshops/</a:t>
            </a:r>
            <a:r>
              <a:rPr lang="en-US" sz="2000" dirty="0" err="1"/>
              <a:t>geospatial_hadoop</a:t>
            </a:r>
            <a:endParaRPr lang="en-US" sz="2000" dirty="0"/>
          </a:p>
          <a:p>
            <a:r>
              <a:rPr lang="en-US" dirty="0"/>
              <a:t>To work with Hadoop, you need to log-in to our </a:t>
            </a:r>
            <a:r>
              <a:rPr lang="en-US" dirty="0" err="1"/>
              <a:t>hadoop</a:t>
            </a:r>
            <a:r>
              <a:rPr lang="en-US" dirty="0"/>
              <a:t> environment first</a:t>
            </a:r>
          </a:p>
          <a:p>
            <a:pPr lvl="1"/>
            <a:r>
              <a:rPr lang="en-US" sz="2000" dirty="0" err="1"/>
              <a:t>ssh</a:t>
            </a:r>
            <a:r>
              <a:rPr lang="en-US" sz="2000" dirty="0"/>
              <a:t> </a:t>
            </a:r>
            <a:r>
              <a:rPr lang="en-US" sz="2000" dirty="0" err="1">
                <a:solidFill>
                  <a:srgbClr val="FF0000"/>
                </a:solidFill>
              </a:rPr>
              <a:t>cg-trnXX</a:t>
            </a:r>
            <a:r>
              <a:rPr lang="en-US" sz="2000" dirty="0" err="1">
                <a:solidFill>
                  <a:schemeClr val="tx1"/>
                </a:solidFill>
              </a:rPr>
              <a:t>@roger-login.ncsa.illinois.edu</a:t>
            </a:r>
            <a:endParaRPr lang="en-US" sz="2000" dirty="0">
              <a:solidFill>
                <a:schemeClr val="tx1"/>
              </a:solidFill>
            </a:endParaRPr>
          </a:p>
          <a:p>
            <a:pPr lvl="1"/>
            <a:r>
              <a:rPr lang="en-US" sz="2000" dirty="0" err="1">
                <a:solidFill>
                  <a:schemeClr val="tx1"/>
                </a:solidFill>
              </a:rPr>
              <a:t>ssh</a:t>
            </a:r>
            <a:r>
              <a:rPr lang="en-US" sz="2000" dirty="0">
                <a:solidFill>
                  <a:schemeClr val="tx1"/>
                </a:solidFill>
              </a:rPr>
              <a:t> cg-hm08</a:t>
            </a:r>
            <a:endParaRPr lang="en-US" sz="2000" dirty="0"/>
          </a:p>
          <a:p>
            <a:r>
              <a:rPr lang="en-US" dirty="0"/>
              <a:t>Copy the folder to your home directory</a:t>
            </a:r>
          </a:p>
          <a:p>
            <a:pPr lvl="1"/>
            <a:r>
              <a:rPr lang="en-US" sz="2000" dirty="0" err="1"/>
              <a:t>cp</a:t>
            </a:r>
            <a:r>
              <a:rPr lang="en-US" sz="2000" dirty="0"/>
              <a:t> -r /projects/EOT/workshops/</a:t>
            </a:r>
            <a:r>
              <a:rPr lang="en-US" sz="2000" dirty="0" err="1"/>
              <a:t>geospatial_hadoop</a:t>
            </a:r>
            <a:r>
              <a:rPr lang="en-US" sz="2000" dirty="0"/>
              <a:t> ~/</a:t>
            </a:r>
          </a:p>
          <a:p>
            <a:pPr lvl="1"/>
            <a:r>
              <a:rPr lang="en-US" sz="2000" dirty="0"/>
              <a:t>cd ~/</a:t>
            </a:r>
            <a:r>
              <a:rPr lang="en-US" sz="2000" dirty="0" err="1"/>
              <a:t>geospatial_hadoop</a:t>
            </a:r>
            <a:endParaRPr lang="en-US" sz="2000" dirty="0"/>
          </a:p>
        </p:txBody>
      </p:sp>
    </p:spTree>
    <p:extLst>
      <p:ext uri="{BB962C8B-B14F-4D97-AF65-F5344CB8AC3E}">
        <p14:creationId xmlns:p14="http://schemas.microsoft.com/office/powerpoint/2010/main" val="3653211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Preparing data in HDFS</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How to deal with ESRI’s Shapefile</a:t>
            </a:r>
          </a:p>
          <a:p>
            <a:pPr lvl="1"/>
            <a:r>
              <a:rPr lang="en-US" sz="2000" dirty="0"/>
              <a:t>ArcGIS toolkit works with JSON instead of Shapefile directly</a:t>
            </a:r>
          </a:p>
          <a:p>
            <a:pPr lvl="1"/>
            <a:r>
              <a:rPr lang="en-US" sz="2000" dirty="0"/>
              <a:t>All Shapefile should be converted to JSON files first</a:t>
            </a:r>
          </a:p>
          <a:p>
            <a:r>
              <a:rPr lang="en-US" dirty="0"/>
              <a:t>All data should be put in the HDFS</a:t>
            </a:r>
            <a:endParaRPr lang="en-US" sz="1200" dirty="0"/>
          </a:p>
          <a:p>
            <a:r>
              <a:rPr lang="en-US" dirty="0"/>
              <a:t>We will go through them together step by step</a:t>
            </a:r>
          </a:p>
        </p:txBody>
      </p:sp>
    </p:spTree>
    <p:extLst>
      <p:ext uri="{BB962C8B-B14F-4D97-AF65-F5344CB8AC3E}">
        <p14:creationId xmlns:p14="http://schemas.microsoft.com/office/powerpoint/2010/main" val="57254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374" y="-186813"/>
            <a:ext cx="8229600" cy="1600200"/>
          </a:xfrm>
        </p:spPr>
        <p:txBody>
          <a:bodyPr/>
          <a:lstStyle/>
          <a:p>
            <a:r>
              <a:rPr lang="en-US" b="1" dirty="0"/>
              <a:t>Converting Feature class to JSON</a:t>
            </a:r>
          </a:p>
        </p:txBody>
      </p:sp>
      <p:pic>
        <p:nvPicPr>
          <p:cNvPr id="4" name="Picture 3"/>
          <p:cNvPicPr>
            <a:picLocks noChangeAspect="1"/>
          </p:cNvPicPr>
          <p:nvPr/>
        </p:nvPicPr>
        <p:blipFill>
          <a:blip r:embed="rId3"/>
          <a:stretch>
            <a:fillRect/>
          </a:stretch>
        </p:blipFill>
        <p:spPr>
          <a:xfrm>
            <a:off x="2036353" y="1519579"/>
            <a:ext cx="5071294" cy="5215160"/>
          </a:xfrm>
          <a:prstGeom prst="rect">
            <a:avLst/>
          </a:prstGeom>
        </p:spPr>
      </p:pic>
    </p:spTree>
    <p:extLst>
      <p:ext uri="{BB962C8B-B14F-4D97-AF65-F5344CB8AC3E}">
        <p14:creationId xmlns:p14="http://schemas.microsoft.com/office/powerpoint/2010/main" val="3296348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Java-based MapReduce</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a:t>
            </a:r>
            <a:r>
              <a:rPr lang="en-US" sz="2000" dirty="0" err="1"/>
              <a:t>geospatial_hadoop</a:t>
            </a:r>
            <a:r>
              <a:rPr lang="en-US" sz="2000" dirty="0"/>
              <a:t>/point-in-polygon-aggregation-java</a:t>
            </a:r>
          </a:p>
          <a:p>
            <a:r>
              <a:rPr lang="en-US" dirty="0"/>
              <a:t>To view and edit the source code</a:t>
            </a:r>
          </a:p>
          <a:p>
            <a:pPr lvl="1"/>
            <a:r>
              <a:rPr lang="en-US" dirty="0"/>
              <a:t>cd point-in-polygon-aggregation-java</a:t>
            </a:r>
          </a:p>
          <a:p>
            <a:pPr lvl="1"/>
            <a:r>
              <a:rPr lang="en-US" dirty="0"/>
              <a:t>cd </a:t>
            </a:r>
            <a:r>
              <a:rPr lang="en-US" dirty="0" err="1"/>
              <a:t>src</a:t>
            </a:r>
            <a:r>
              <a:rPr lang="en-US" dirty="0"/>
              <a:t>/com/</a:t>
            </a:r>
            <a:r>
              <a:rPr lang="en-US" dirty="0" err="1"/>
              <a:t>esri</a:t>
            </a:r>
            <a:r>
              <a:rPr lang="en-US" dirty="0"/>
              <a:t>/</a:t>
            </a:r>
            <a:r>
              <a:rPr lang="en-US" dirty="0" err="1"/>
              <a:t>hadoop</a:t>
            </a:r>
            <a:r>
              <a:rPr lang="en-US" dirty="0"/>
              <a:t>/examples/</a:t>
            </a:r>
          </a:p>
          <a:p>
            <a:r>
              <a:rPr lang="en-US" dirty="0"/>
              <a:t>To run the program</a:t>
            </a:r>
          </a:p>
          <a:p>
            <a:pPr lvl="1"/>
            <a:r>
              <a:rPr lang="en-US" dirty="0"/>
              <a:t>cd ~/</a:t>
            </a:r>
            <a:r>
              <a:rPr lang="en-US" dirty="0" err="1"/>
              <a:t>geospatial_hadoop</a:t>
            </a:r>
            <a:r>
              <a:rPr lang="en-US" dirty="0"/>
              <a:t>/point-in-polygon-aggregation-java/</a:t>
            </a:r>
            <a:r>
              <a:rPr lang="en-US" dirty="0" err="1"/>
              <a:t>cmd</a:t>
            </a:r>
            <a:endParaRPr lang="en-US" dirty="0"/>
          </a:p>
          <a:p>
            <a:pPr lvl="1"/>
            <a:r>
              <a:rPr lang="en-US" dirty="0"/>
              <a:t>Edit the configuration file</a:t>
            </a:r>
          </a:p>
          <a:p>
            <a:pPr lvl="1"/>
            <a:r>
              <a:rPr lang="en-US" dirty="0"/>
              <a:t>And run the bash file: ./run-sample.sh</a:t>
            </a:r>
          </a:p>
          <a:p>
            <a:pPr marL="342900" lvl="1" indent="-342900">
              <a:buFont typeface="Arial" pitchFamily="34" charset="0"/>
              <a:buChar char="•"/>
            </a:pPr>
            <a:r>
              <a:rPr lang="en-US" sz="2400" dirty="0">
                <a:solidFill>
                  <a:schemeClr val="tx2">
                    <a:lumMod val="75000"/>
                  </a:schemeClr>
                </a:solidFill>
              </a:rPr>
              <a:t>If any new edits are added, the program needs to be re-compiled</a:t>
            </a:r>
          </a:p>
          <a:p>
            <a:pPr marL="742950" lvl="2" indent="-342900"/>
            <a:r>
              <a:rPr lang="en-US" dirty="0"/>
              <a:t>cd ~/</a:t>
            </a:r>
            <a:r>
              <a:rPr lang="en-US" dirty="0" err="1"/>
              <a:t>geospatial_hadoop</a:t>
            </a:r>
            <a:r>
              <a:rPr lang="en-US" dirty="0"/>
              <a:t>/point-in-polygon-aggregation-java</a:t>
            </a:r>
          </a:p>
          <a:p>
            <a:pPr marL="742950" lvl="2" indent="-342900"/>
            <a:r>
              <a:rPr lang="en-US" dirty="0"/>
              <a:t>module load ant</a:t>
            </a:r>
          </a:p>
          <a:p>
            <a:pPr marL="742950" lvl="2" indent="-342900"/>
            <a:r>
              <a:rPr lang="en-US" dirty="0"/>
              <a:t>ant clean</a:t>
            </a:r>
          </a:p>
          <a:p>
            <a:pPr marL="742950" lvl="2" indent="-342900"/>
            <a:r>
              <a:rPr lang="en-US" dirty="0"/>
              <a:t>ant compile jar</a:t>
            </a:r>
          </a:p>
          <a:p>
            <a:pPr marL="742950" lvl="2" indent="-342900"/>
            <a:endParaRPr lang="en-US" dirty="0"/>
          </a:p>
        </p:txBody>
      </p:sp>
    </p:spTree>
    <p:extLst>
      <p:ext uri="{BB962C8B-B14F-4D97-AF65-F5344CB8AC3E}">
        <p14:creationId xmlns:p14="http://schemas.microsoft.com/office/powerpoint/2010/main" val="88353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Hive Query</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a:t>
            </a:r>
            <a:r>
              <a:rPr lang="en-US" sz="2000" dirty="0" err="1"/>
              <a:t>geospatial_hadoop</a:t>
            </a:r>
            <a:r>
              <a:rPr lang="en-US" sz="2000" dirty="0"/>
              <a:t>/point-in-polygon-aggregation-hive</a:t>
            </a:r>
          </a:p>
          <a:p>
            <a:r>
              <a:rPr lang="en-US" dirty="0"/>
              <a:t>To enable Hive</a:t>
            </a:r>
          </a:p>
          <a:p>
            <a:pPr lvl="1"/>
            <a:r>
              <a:rPr lang="en-US" dirty="0"/>
              <a:t>hive </a:t>
            </a:r>
          </a:p>
          <a:p>
            <a:pPr lvl="1"/>
            <a:r>
              <a:rPr lang="en-US" dirty="0"/>
              <a:t>Or hive -S (S stands for silent mode)</a:t>
            </a:r>
          </a:p>
          <a:p>
            <a:r>
              <a:rPr lang="en-US" dirty="0"/>
              <a:t>Edit the Hive script accordingly</a:t>
            </a:r>
            <a:endParaRPr lang="en-US" dirty="0">
              <a:solidFill>
                <a:schemeClr val="tx1"/>
              </a:solidFill>
            </a:endParaRPr>
          </a:p>
          <a:p>
            <a:r>
              <a:rPr lang="en-US" dirty="0"/>
              <a:t>Run the Hive script</a:t>
            </a:r>
          </a:p>
          <a:p>
            <a:pPr lvl="1"/>
            <a:r>
              <a:rPr lang="en-US" dirty="0"/>
              <a:t>source </a:t>
            </a:r>
            <a:r>
              <a:rPr lang="en-US" dirty="0" err="1"/>
              <a:t>script_name.sql</a:t>
            </a:r>
            <a:endParaRPr lang="en-US" dirty="0"/>
          </a:p>
          <a:p>
            <a:pPr marL="342900" lvl="1" indent="-342900">
              <a:buFont typeface="Arial" pitchFamily="34" charset="0"/>
              <a:buChar char="•"/>
            </a:pPr>
            <a:r>
              <a:rPr lang="en-US" sz="2400" dirty="0">
                <a:solidFill>
                  <a:schemeClr val="tx2">
                    <a:lumMod val="75000"/>
                  </a:schemeClr>
                </a:solidFill>
              </a:rPr>
              <a:t>Quit the Hive environment</a:t>
            </a:r>
          </a:p>
          <a:p>
            <a:pPr marL="742950" lvl="2" indent="-342900"/>
            <a:r>
              <a:rPr lang="en-US" sz="2400" dirty="0">
                <a:solidFill>
                  <a:schemeClr val="tx2">
                    <a:lumMod val="75000"/>
                  </a:schemeClr>
                </a:solidFill>
              </a:rPr>
              <a:t>exit; or quit;</a:t>
            </a:r>
          </a:p>
        </p:txBody>
      </p:sp>
    </p:spTree>
    <p:extLst>
      <p:ext uri="{BB962C8B-B14F-4D97-AF65-F5344CB8AC3E}">
        <p14:creationId xmlns:p14="http://schemas.microsoft.com/office/powerpoint/2010/main" val="476957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b="1" dirty="0"/>
              <a:t>Hadoop Streaming API based (Python)</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/projects/EOT/workshops/</a:t>
            </a:r>
            <a:r>
              <a:rPr lang="en-US" sz="2000" dirty="0" err="1"/>
              <a:t>geospatial_hadoop</a:t>
            </a:r>
            <a:r>
              <a:rPr lang="en-US" sz="2000" dirty="0"/>
              <a:t>/point-in-polygon-aggregation-python</a:t>
            </a:r>
          </a:p>
          <a:p>
            <a:pPr marL="342900" lvl="1" indent="-342900">
              <a:buFont typeface="Arial" pitchFamily="34" charset="0"/>
              <a:buChar char="•"/>
            </a:pPr>
            <a:r>
              <a:rPr lang="en-US" sz="2400" dirty="0">
                <a:solidFill>
                  <a:schemeClr val="tx2">
                    <a:lumMod val="75000"/>
                  </a:schemeClr>
                </a:solidFill>
              </a:rPr>
              <a:t>The cell-based program is located in</a:t>
            </a:r>
          </a:p>
          <a:p>
            <a:pPr lvl="1"/>
            <a:r>
              <a:rPr lang="en-US" sz="2000" dirty="0"/>
              <a:t>/projects/EOT/workshops/</a:t>
            </a:r>
            <a:r>
              <a:rPr lang="en-US" sz="2000" dirty="0" err="1"/>
              <a:t>geospatial_hadoop</a:t>
            </a:r>
            <a:r>
              <a:rPr lang="en-US" sz="2000" dirty="0"/>
              <a:t>/</a:t>
            </a:r>
            <a:r>
              <a:rPr lang="en-US" sz="2000" dirty="0" err="1"/>
              <a:t>ny_taxi</a:t>
            </a:r>
            <a:endParaRPr lang="en-US" sz="2000" dirty="0"/>
          </a:p>
          <a:p>
            <a:pPr lvl="1"/>
            <a:r>
              <a:rPr lang="en-US" sz="2000" dirty="0"/>
              <a:t>You need to put the taxi records data into HDFS manually</a:t>
            </a:r>
          </a:p>
          <a:p>
            <a:pPr lvl="2"/>
            <a:r>
              <a:rPr lang="en-US" sz="2000" dirty="0" err="1"/>
              <a:t>hdfs</a:t>
            </a:r>
            <a:r>
              <a:rPr lang="en-US" sz="2000" dirty="0"/>
              <a:t> </a:t>
            </a:r>
            <a:r>
              <a:rPr lang="en-US" sz="2000" dirty="0" err="1"/>
              <a:t>dfs</a:t>
            </a:r>
            <a:r>
              <a:rPr lang="en-US" sz="2000" dirty="0"/>
              <a:t> –</a:t>
            </a:r>
            <a:r>
              <a:rPr lang="en-US" sz="2000" dirty="0" err="1"/>
              <a:t>copyFromLocal</a:t>
            </a:r>
            <a:r>
              <a:rPr lang="en-US" sz="2000" dirty="0"/>
              <a:t> ny_taxi_1.csv</a:t>
            </a:r>
          </a:p>
        </p:txBody>
      </p:sp>
    </p:spTree>
    <p:extLst>
      <p:ext uri="{BB962C8B-B14F-4D97-AF65-F5344CB8AC3E}">
        <p14:creationId xmlns:p14="http://schemas.microsoft.com/office/powerpoint/2010/main" val="137002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416"/>
            <a:ext cx="8229600" cy="1250951"/>
          </a:xfrm>
        </p:spPr>
        <p:txBody>
          <a:bodyPr/>
          <a:lstStyle/>
          <a:p>
            <a:r>
              <a:rPr lang="en-US" sz="6800" b="1" dirty="0"/>
              <a:t>Thanks!</a:t>
            </a:r>
          </a:p>
        </p:txBody>
      </p:sp>
      <p:sp>
        <p:nvSpPr>
          <p:cNvPr id="3" name="Content Placeholder 2"/>
          <p:cNvSpPr>
            <a:spLocks noGrp="1"/>
          </p:cNvSpPr>
          <p:nvPr>
            <p:ph sz="quarter" idx="13"/>
          </p:nvPr>
        </p:nvSpPr>
        <p:spPr>
          <a:xfrm>
            <a:off x="211667" y="2514600"/>
            <a:ext cx="8695266" cy="3841750"/>
          </a:xfrm>
        </p:spPr>
        <p:txBody>
          <a:bodyPr>
            <a:normAutofit/>
          </a:bodyPr>
          <a:lstStyle/>
          <a:p>
            <a:pPr marL="0" indent="0">
              <a:buNone/>
            </a:pPr>
            <a:r>
              <a:rPr lang="en-US" sz="3600" b="1" dirty="0">
                <a:latin typeface="Tahoma"/>
                <a:cs typeface="Tahoma"/>
              </a:rPr>
              <a:t>Comments / Questions? </a:t>
            </a:r>
          </a:p>
          <a:p>
            <a:pPr marL="0" indent="0">
              <a:buNone/>
            </a:pPr>
            <a:endParaRPr lang="en-US" sz="3600" b="1" dirty="0">
              <a:latin typeface="Tahoma"/>
              <a:cs typeface="Tahoma"/>
            </a:endParaRPr>
          </a:p>
          <a:p>
            <a:pPr marL="0" indent="0">
              <a:buNone/>
            </a:pPr>
            <a:r>
              <a:rPr lang="en-US" sz="3600" b="1" dirty="0" smtClean="0">
                <a:latin typeface="Tahoma"/>
                <a:cs typeface="Tahoma"/>
              </a:rPr>
              <a:t>Junjun </a:t>
            </a:r>
            <a:r>
              <a:rPr lang="en-US" sz="3600" b="1" dirty="0">
                <a:latin typeface="Tahoma"/>
                <a:cs typeface="Tahoma"/>
              </a:rPr>
              <a:t>Yin: </a:t>
            </a:r>
            <a:r>
              <a:rPr lang="en-US" sz="3600" b="1" dirty="0" err="1" smtClean="0">
                <a:latin typeface="Tahoma"/>
                <a:cs typeface="Tahoma"/>
              </a:rPr>
              <a:t>jyin@psu.edu</a:t>
            </a:r>
            <a:endParaRPr lang="en-US" sz="3600" b="1" dirty="0">
              <a:latin typeface="Tahoma"/>
              <a:cs typeface="Tahoma"/>
            </a:endParaRPr>
          </a:p>
          <a:p>
            <a:pPr marL="0" indent="0">
              <a:buNone/>
            </a:pPr>
            <a:endParaRPr lang="en-US" sz="3600" b="1" dirty="0">
              <a:solidFill>
                <a:srgbClr val="008000"/>
              </a:solidFill>
              <a:latin typeface="Tahoma"/>
              <a:cs typeface="Tahoma"/>
            </a:endParaRP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46</a:t>
            </a:fld>
            <a:endParaRPr lang="en-US" sz="1000" b="0" dirty="0">
              <a:latin typeface="Tahoma" charset="0"/>
            </a:endParaRPr>
          </a:p>
        </p:txBody>
      </p:sp>
    </p:spTree>
    <p:extLst>
      <p:ext uri="{BB962C8B-B14F-4D97-AF65-F5344CB8AC3E}">
        <p14:creationId xmlns:p14="http://schemas.microsoft.com/office/powerpoint/2010/main" val="111863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1267"/>
            <a:ext cx="9144000" cy="668866"/>
          </a:xfrm>
        </p:spPr>
        <p:txBody>
          <a:bodyPr>
            <a:normAutofit/>
          </a:bodyPr>
          <a:lstStyle/>
          <a:p>
            <a:r>
              <a:rPr lang="en-US" sz="3200" b="1" dirty="0"/>
              <a:t>Geospatial Big Data: NYC taxi trip records</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5</a:t>
            </a:fld>
            <a:endParaRPr lang="en-US" sz="1000" b="0" dirty="0">
              <a:latin typeface="Tahoma" charset="0"/>
            </a:endParaRPr>
          </a:p>
        </p:txBody>
      </p:sp>
      <p:pic>
        <p:nvPicPr>
          <p:cNvPr id="1026" name="Picture 2" descr="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618" y="1490133"/>
            <a:ext cx="4328763" cy="4328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00248"/>
            <a:ext cx="8550922" cy="738664"/>
          </a:xfrm>
          <a:prstGeom prst="rect">
            <a:avLst/>
          </a:prstGeom>
          <a:noFill/>
        </p:spPr>
        <p:txBody>
          <a:bodyPr wrap="square" rtlCol="0">
            <a:spAutoFit/>
          </a:bodyPr>
          <a:lstStyle/>
          <a:p>
            <a:pPr algn="ctr"/>
            <a:r>
              <a:rPr lang="en-US" sz="1400" dirty="0"/>
              <a:t>An example visualization of New York taxi trip record data</a:t>
            </a:r>
          </a:p>
          <a:p>
            <a:pPr algn="ctr"/>
            <a:r>
              <a:rPr lang="en-US" sz="1400" dirty="0"/>
              <a:t>The black pixel means the taxi did not have fare and yellows means it did </a:t>
            </a:r>
          </a:p>
          <a:p>
            <a:pPr algn="ctr"/>
            <a:r>
              <a:rPr lang="en-US" sz="1400" dirty="0"/>
              <a:t>Source: http://chriswhong.com/open-data/my-first-data-art-nyc-taxi-defrag/ </a:t>
            </a:r>
          </a:p>
        </p:txBody>
      </p:sp>
    </p:spTree>
    <p:extLst>
      <p:ext uri="{BB962C8B-B14F-4D97-AF65-F5344CB8AC3E}">
        <p14:creationId xmlns:p14="http://schemas.microsoft.com/office/powerpoint/2010/main" val="29102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normAutofit/>
          </a:bodyPr>
          <a:lstStyle/>
          <a:p>
            <a:r>
              <a:rPr lang="en-US" b="1" dirty="0"/>
              <a:t>CyberGIS</a:t>
            </a:r>
          </a:p>
        </p:txBody>
      </p:sp>
      <p:sp>
        <p:nvSpPr>
          <p:cNvPr id="3" name="Content Placeholder 2"/>
          <p:cNvSpPr>
            <a:spLocks noGrp="1"/>
          </p:cNvSpPr>
          <p:nvPr>
            <p:ph sz="quarter" idx="13"/>
          </p:nvPr>
        </p:nvSpPr>
        <p:spPr>
          <a:xfrm>
            <a:off x="292100" y="1777999"/>
            <a:ext cx="8686800" cy="4804833"/>
          </a:xfrm>
        </p:spPr>
        <p:txBody>
          <a:bodyPr>
            <a:normAutofit lnSpcReduction="10000"/>
          </a:bodyPr>
          <a:lstStyle/>
          <a:p>
            <a:r>
              <a:rPr lang="en-US" dirty="0" err="1"/>
              <a:t>CyberGIS</a:t>
            </a:r>
            <a:r>
              <a:rPr lang="en-US" dirty="0"/>
              <a:t> is Geographic Information Science and Systems based on advanced </a:t>
            </a:r>
            <a:r>
              <a:rPr lang="en-US" dirty="0" err="1"/>
              <a:t>cyberinfrastructure</a:t>
            </a:r>
            <a:r>
              <a:rPr lang="en-US" dirty="0"/>
              <a:t>.</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Why </a:t>
            </a:r>
            <a:r>
              <a:rPr lang="en-US" dirty="0" err="1"/>
              <a:t>CyberGIS</a:t>
            </a:r>
            <a:r>
              <a:rPr lang="en-US" dirty="0"/>
              <a:t>?</a:t>
            </a:r>
          </a:p>
          <a:p>
            <a:pPr lvl="1"/>
            <a:r>
              <a:rPr lang="en-US" dirty="0"/>
              <a:t>Geospatial discovery and innovation with advanced digital technologies</a:t>
            </a:r>
            <a:r>
              <a:rPr lang="en-US" baseline="30000" dirty="0"/>
              <a:t>1</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6</a:t>
            </a:fld>
            <a:endParaRPr lang="en-US" sz="1000" b="0" dirty="0">
              <a:latin typeface="Tahoma" charset="0"/>
            </a:endParaRPr>
          </a:p>
        </p:txBody>
      </p:sp>
      <p:sp>
        <p:nvSpPr>
          <p:cNvPr id="5" name="TextBox 4"/>
          <p:cNvSpPr txBox="1"/>
          <p:nvPr/>
        </p:nvSpPr>
        <p:spPr>
          <a:xfrm>
            <a:off x="145566" y="6413679"/>
            <a:ext cx="8862555" cy="461665"/>
          </a:xfrm>
          <a:prstGeom prst="rect">
            <a:avLst/>
          </a:prstGeom>
          <a:noFill/>
        </p:spPr>
        <p:txBody>
          <a:bodyPr wrap="square" rtlCol="0">
            <a:spAutoFit/>
          </a:bodyPr>
          <a:lstStyle/>
          <a:p>
            <a:r>
              <a:rPr lang="en-US" sz="1200" dirty="0">
                <a:solidFill>
                  <a:srgbClr val="000000"/>
                </a:solidFill>
                <a:latin typeface="+mj-lt"/>
              </a:rPr>
              <a:t>1. Wang, S. (2013) “</a:t>
            </a:r>
            <a:r>
              <a:rPr lang="en-US" sz="1200" dirty="0" err="1">
                <a:solidFill>
                  <a:srgbClr val="000000"/>
                </a:solidFill>
                <a:latin typeface="+mj-lt"/>
              </a:rPr>
              <a:t>CyberGIS</a:t>
            </a:r>
            <a:r>
              <a:rPr lang="en-US" sz="1200" dirty="0">
                <a:solidFill>
                  <a:srgbClr val="000000"/>
                </a:solidFill>
                <a:latin typeface="+mj-lt"/>
              </a:rPr>
              <a:t>: Blueprint for Integrated and Scalable Geospatial Software Ecosystems.” International Journal of Geographical Information Science, 27 (11): 2119-2121</a:t>
            </a:r>
          </a:p>
        </p:txBody>
      </p:sp>
      <p:grpSp>
        <p:nvGrpSpPr>
          <p:cNvPr id="16" name="Group 15"/>
          <p:cNvGrpSpPr/>
          <p:nvPr/>
        </p:nvGrpSpPr>
        <p:grpSpPr>
          <a:xfrm>
            <a:off x="357094" y="2973070"/>
            <a:ext cx="8085534" cy="1812290"/>
            <a:chOff x="357094" y="2973070"/>
            <a:chExt cx="8085534" cy="1812290"/>
          </a:xfrm>
        </p:grpSpPr>
        <p:sp>
          <p:nvSpPr>
            <p:cNvPr id="6" name="Rectangle 377"/>
            <p:cNvSpPr>
              <a:spLocks noChangeArrowheads="1"/>
            </p:cNvSpPr>
            <p:nvPr/>
          </p:nvSpPr>
          <p:spPr bwMode="auto">
            <a:xfrm>
              <a:off x="1413734" y="3044190"/>
              <a:ext cx="13411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a:solidFill>
                    <a:schemeClr val="bg1"/>
                  </a:solidFill>
                  <a:latin typeface="+mj-lt"/>
                  <a:ea typeface="Rix정고딕 B" pitchFamily="18" charset="-127"/>
                  <a:cs typeface="+mn-cs"/>
                </a:rPr>
                <a:t>Big data</a:t>
              </a:r>
              <a:endParaRPr lang="ko-KR" altLang="en-US" sz="2400" kern="0" dirty="0" err="1">
                <a:solidFill>
                  <a:schemeClr val="bg1"/>
                </a:solidFill>
                <a:latin typeface="+mj-lt"/>
                <a:ea typeface="Rix정고딕 B" pitchFamily="18" charset="-127"/>
                <a:cs typeface="+mn-cs"/>
              </a:endParaRPr>
            </a:p>
          </p:txBody>
        </p:sp>
        <p:sp>
          <p:nvSpPr>
            <p:cNvPr id="7" name="Rectangle 377"/>
            <p:cNvSpPr>
              <a:spLocks noChangeArrowheads="1"/>
            </p:cNvSpPr>
            <p:nvPr/>
          </p:nvSpPr>
          <p:spPr bwMode="auto">
            <a:xfrm>
              <a:off x="6491908" y="2973070"/>
              <a:ext cx="17475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algn="ctr" defTabSz="1330325" eaLnBrk="0" hangingPunct="0">
                <a:lnSpc>
                  <a:spcPct val="90000"/>
                </a:lnSpc>
                <a:defRPr/>
              </a:pPr>
              <a:r>
                <a:rPr lang="en-US" altLang="ko-KR" sz="2400" kern="0" dirty="0">
                  <a:solidFill>
                    <a:schemeClr val="bg1"/>
                  </a:solidFill>
                  <a:latin typeface="+mj-lt"/>
                  <a:ea typeface="Rix정고딕 B" pitchFamily="18" charset="-127"/>
                  <a:cs typeface="+mn-cs"/>
                </a:rPr>
                <a:t>Big compute</a:t>
              </a:r>
              <a:endParaRPr lang="ko-KR" altLang="en-US" sz="2400" kern="0" dirty="0" err="1">
                <a:solidFill>
                  <a:schemeClr val="bg1"/>
                </a:solidFill>
                <a:latin typeface="+mj-lt"/>
                <a:ea typeface="Rix정고딕 B" pitchFamily="18" charset="-127"/>
                <a:cs typeface="+mn-cs"/>
              </a:endParaRPr>
            </a:p>
          </p:txBody>
        </p:sp>
        <p:sp>
          <p:nvSpPr>
            <p:cNvPr id="8" name="Rectangle 377"/>
            <p:cNvSpPr>
              <a:spLocks noChangeArrowheads="1"/>
            </p:cNvSpPr>
            <p:nvPr/>
          </p:nvSpPr>
          <p:spPr bwMode="auto">
            <a:xfrm>
              <a:off x="357094" y="4110990"/>
              <a:ext cx="239776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a:solidFill>
                    <a:schemeClr val="bg1"/>
                  </a:solidFill>
                  <a:latin typeface="+mj-lt"/>
                  <a:ea typeface="Rix정고딕 B" pitchFamily="18" charset="-127"/>
                  <a:cs typeface="+mn-cs"/>
                </a:rPr>
                <a:t>Big collaboration</a:t>
              </a:r>
              <a:endParaRPr lang="ko-KR" altLang="en-US" sz="2400" kern="0" dirty="0" err="1">
                <a:solidFill>
                  <a:schemeClr val="bg1"/>
                </a:solidFill>
                <a:latin typeface="+mj-lt"/>
                <a:ea typeface="Rix정고딕 B" pitchFamily="18" charset="-127"/>
                <a:cs typeface="+mn-cs"/>
              </a:endParaRPr>
            </a:p>
          </p:txBody>
        </p:sp>
        <p:sp>
          <p:nvSpPr>
            <p:cNvPr id="9" name="Rectangle 377"/>
            <p:cNvSpPr>
              <a:spLocks noChangeArrowheads="1"/>
            </p:cNvSpPr>
            <p:nvPr/>
          </p:nvSpPr>
          <p:spPr bwMode="auto">
            <a:xfrm>
              <a:off x="6491908" y="4086860"/>
              <a:ext cx="19507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a:solidFill>
                    <a:schemeClr val="bg1"/>
                  </a:solidFill>
                  <a:latin typeface="+mj-lt"/>
                  <a:ea typeface="Rix정고딕 B" pitchFamily="18" charset="-127"/>
                  <a:cs typeface="+mn-cs"/>
                </a:rPr>
                <a:t>Big problems</a:t>
              </a:r>
              <a:endParaRPr lang="ko-KR" altLang="en-US" sz="2400" kern="0" dirty="0" err="1">
                <a:solidFill>
                  <a:schemeClr val="bg1"/>
                </a:solidFill>
                <a:latin typeface="+mj-lt"/>
                <a:ea typeface="Rix정고딕 B" pitchFamily="18" charset="-127"/>
                <a:cs typeface="+mn-cs"/>
              </a:endParaRPr>
            </a:p>
          </p:txBody>
        </p:sp>
        <p:pic>
          <p:nvPicPr>
            <p:cNvPr id="10" name="그림 37" descr="Untitled-1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6194" y="2973070"/>
              <a:ext cx="2670014" cy="1812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모서리가 둥근 직사각형 214"/>
            <p:cNvSpPr/>
            <p:nvPr/>
          </p:nvSpPr>
          <p:spPr bwMode="auto">
            <a:xfrm>
              <a:off x="3674591" y="3477889"/>
              <a:ext cx="1658081" cy="702526"/>
            </a:xfrm>
            <a:prstGeom prst="roundRect">
              <a:avLst/>
            </a:prstGeom>
            <a:noFill/>
            <a:ln w="12700" cap="flat" cmpd="sng" algn="ctr">
              <a:noFill/>
              <a:prstDash val="solid"/>
            </a:ln>
            <a:effectLst>
              <a:outerShdw blurRad="38100" dist="12700" dir="5400000" algn="t" rotWithShape="0">
                <a:prstClr val="black">
                  <a:alpha val="40000"/>
                </a:prstClr>
              </a:outerShdw>
            </a:effectLst>
          </p:spPr>
          <p:txBody>
            <a:bodyPr anchor="ctr">
              <a:scene3d>
                <a:camera prst="orthographicFront"/>
                <a:lightRig rig="threePt" dir="t"/>
              </a:scene3d>
              <a:sp3d contourW="25400">
                <a:bevelT w="1270" h="69850"/>
                <a:contourClr>
                  <a:schemeClr val="bg1"/>
                </a:contourClr>
              </a:sp3d>
            </a:bodyPr>
            <a:lstStyle/>
            <a:p>
              <a:pPr algn="ctr" defTabSz="1330325" eaLnBrk="0" fontAlgn="auto" hangingPunct="0">
                <a:lnSpc>
                  <a:spcPct val="110000"/>
                </a:lnSpc>
                <a:spcBef>
                  <a:spcPts val="0"/>
                </a:spcBef>
                <a:spcAft>
                  <a:spcPts val="0"/>
                </a:spcAft>
                <a:defRPr/>
              </a:pPr>
              <a:r>
                <a:rPr lang="en-US" altLang="ko-KR" sz="2400" kern="0" dirty="0" err="1">
                  <a:solidFill>
                    <a:srgbClr val="2E2B1A"/>
                  </a:solidFill>
                  <a:effectLst>
                    <a:glow rad="101600">
                      <a:schemeClr val="bg1">
                        <a:alpha val="60000"/>
                      </a:schemeClr>
                    </a:glow>
                  </a:effectLst>
                  <a:latin typeface="+mj-lt"/>
                  <a:ea typeface="Rix고딕 B" pitchFamily="18" charset="-127"/>
                  <a:cs typeface="+mn-cs"/>
                </a:rPr>
                <a:t>CyberGIS</a:t>
              </a:r>
              <a:endParaRPr lang="ko-KR" altLang="en-US" sz="2400" kern="0" dirty="0" err="1">
                <a:solidFill>
                  <a:srgbClr val="2E2B1A"/>
                </a:solidFill>
                <a:effectLst>
                  <a:glow rad="101600">
                    <a:schemeClr val="bg1">
                      <a:alpha val="60000"/>
                    </a:schemeClr>
                  </a:glow>
                </a:effectLst>
                <a:latin typeface="+mj-lt"/>
                <a:ea typeface="Rix고딕 B" pitchFamily="18" charset="-127"/>
                <a:cs typeface="+mn-cs"/>
              </a:endParaRPr>
            </a:p>
          </p:txBody>
        </p:sp>
      </p:grpSp>
      <p:sp>
        <p:nvSpPr>
          <p:cNvPr id="12" name="TextBox 11"/>
          <p:cNvSpPr txBox="1"/>
          <p:nvPr/>
        </p:nvSpPr>
        <p:spPr>
          <a:xfrm>
            <a:off x="9601200" y="481584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2138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49300"/>
            <a:ext cx="9144000" cy="6108700"/>
          </a:xfrm>
          <a:prstGeom prst="rect">
            <a:avLst/>
          </a:prstGeom>
        </p:spPr>
      </p:pic>
      <p:sp>
        <p:nvSpPr>
          <p:cNvPr id="2" name="Title 1"/>
          <p:cNvSpPr>
            <a:spLocks noGrp="1"/>
          </p:cNvSpPr>
          <p:nvPr>
            <p:ph type="title"/>
          </p:nvPr>
        </p:nvSpPr>
        <p:spPr>
          <a:xfrm>
            <a:off x="1485900" y="1473200"/>
            <a:ext cx="6172200" cy="501650"/>
          </a:xfrm>
        </p:spPr>
        <p:txBody>
          <a:bodyPr>
            <a:noAutofit/>
          </a:bodyPr>
          <a:lstStyle/>
          <a:p>
            <a:pPr algn="ctr"/>
            <a:r>
              <a:rPr lang="en-US" sz="4950" b="1" dirty="0">
                <a:solidFill>
                  <a:schemeClr val="bg1"/>
                </a:solidFill>
              </a:rPr>
              <a:t>CyberGIS ROGER</a:t>
            </a:r>
          </a:p>
        </p:txBody>
      </p:sp>
      <p:sp>
        <p:nvSpPr>
          <p:cNvPr id="29" name="TextBox 28"/>
          <p:cNvSpPr txBox="1"/>
          <p:nvPr/>
        </p:nvSpPr>
        <p:spPr>
          <a:xfrm>
            <a:off x="2153402" y="4944746"/>
            <a:ext cx="4823757" cy="784830"/>
          </a:xfrm>
          <a:prstGeom prst="rect">
            <a:avLst/>
          </a:prstGeom>
          <a:noFill/>
        </p:spPr>
        <p:txBody>
          <a:bodyPr wrap="none" rtlCol="0">
            <a:spAutoFit/>
          </a:bodyPr>
          <a:lstStyle/>
          <a:p>
            <a:pPr algn="ctr" defTabSz="685800"/>
            <a:r>
              <a:rPr lang="en-US" sz="1500" dirty="0">
                <a:solidFill>
                  <a:prstClr val="white"/>
                </a:solidFill>
              </a:rPr>
              <a:t>Resourcing Open Geospatial Education and Research</a:t>
            </a:r>
          </a:p>
          <a:p>
            <a:pPr algn="ctr" defTabSz="685800"/>
            <a:r>
              <a:rPr lang="en-US" sz="1500" dirty="0">
                <a:solidFill>
                  <a:prstClr val="white"/>
                </a:solidFill>
              </a:rPr>
              <a:t>after Roger Tomlinson</a:t>
            </a:r>
          </a:p>
          <a:p>
            <a:pPr algn="ctr" defTabSz="685800"/>
            <a:r>
              <a:rPr lang="en-US" sz="1500" dirty="0">
                <a:solidFill>
                  <a:prstClr val="white"/>
                </a:solidFill>
              </a:rPr>
              <a:t>~60 </a:t>
            </a:r>
            <a:r>
              <a:rPr lang="en-US" sz="1500" dirty="0" err="1">
                <a:solidFill>
                  <a:prstClr val="white"/>
                </a:solidFill>
              </a:rPr>
              <a:t>TFlop</a:t>
            </a:r>
            <a:r>
              <a:rPr lang="en-US" sz="1500" dirty="0">
                <a:solidFill>
                  <a:prstClr val="white"/>
                </a:solidFill>
              </a:rPr>
              <a:t>/s</a:t>
            </a:r>
          </a:p>
        </p:txBody>
      </p:sp>
    </p:spTree>
    <p:extLst>
      <p:ext uri="{BB962C8B-B14F-4D97-AF65-F5344CB8AC3E}">
        <p14:creationId xmlns:p14="http://schemas.microsoft.com/office/powerpoint/2010/main" val="4593483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668866"/>
          </a:xfrm>
        </p:spPr>
        <p:txBody>
          <a:bodyPr>
            <a:normAutofit fontScale="90000"/>
          </a:bodyPr>
          <a:lstStyle/>
          <a:p>
            <a:r>
              <a:rPr lang="en-US" b="1" dirty="0"/>
              <a:t>Distributed Computing using Hadoop</a:t>
            </a:r>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a:t>What is Hadoop</a:t>
            </a:r>
          </a:p>
          <a:p>
            <a:pPr lvl="1"/>
            <a:r>
              <a:rPr lang="en-US" dirty="0"/>
              <a:t>Distributed file system + replicating data in multiple nodes.</a:t>
            </a:r>
          </a:p>
          <a:p>
            <a:pPr lvl="1"/>
            <a:r>
              <a:rPr lang="en-US" dirty="0"/>
              <a:t>Easy-to-use MapReduce interface.</a:t>
            </a:r>
          </a:p>
          <a:p>
            <a:pPr lvl="1"/>
            <a:r>
              <a:rPr lang="en-US" dirty="0"/>
              <a:t>Scalable.</a:t>
            </a:r>
          </a:p>
          <a:p>
            <a:pPr lvl="1"/>
            <a:r>
              <a:rPr lang="en-US" dirty="0"/>
              <a:t>Parallel execution of mappers/reducers.</a:t>
            </a:r>
          </a:p>
          <a:p>
            <a:pPr lvl="1"/>
            <a:r>
              <a:rPr lang="en-US" dirty="0"/>
              <a:t>Fault tolerant.</a:t>
            </a:r>
          </a:p>
          <a:p>
            <a:r>
              <a:rPr lang="en-US" dirty="0"/>
              <a:t>When to use Hadoop</a:t>
            </a:r>
          </a:p>
          <a:p>
            <a:pPr lvl="1"/>
            <a:r>
              <a:rPr lang="en-US" dirty="0"/>
              <a:t>Data is too big to fit into memory.</a:t>
            </a:r>
          </a:p>
          <a:p>
            <a:pPr lvl="1"/>
            <a:r>
              <a:rPr lang="en-US" dirty="0"/>
              <a:t>Tasks can be decomposed as batch-based processing.</a:t>
            </a:r>
          </a:p>
          <a:p>
            <a:pPr lvl="1"/>
            <a:r>
              <a:rPr lang="en-US" dirty="0"/>
              <a:t>The problem can be modeled by MapReduce computing paradigm.</a:t>
            </a:r>
          </a:p>
          <a:p>
            <a:pPr lvl="1"/>
            <a:r>
              <a:rPr lang="en-US" dirty="0"/>
              <a:t>Scalability is the major issue not interactivity.</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8</a:t>
            </a:fld>
            <a:endParaRPr lang="en-US" sz="1000" b="0" dirty="0">
              <a:latin typeface="Tahoma" charset="0"/>
            </a:endParaRPr>
          </a:p>
        </p:txBody>
      </p:sp>
    </p:spTree>
    <p:extLst>
      <p:ext uri="{BB962C8B-B14F-4D97-AF65-F5344CB8AC3E}">
        <p14:creationId xmlns:p14="http://schemas.microsoft.com/office/powerpoint/2010/main" val="925228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766923"/>
          </a:xfrm>
        </p:spPr>
        <p:txBody>
          <a:bodyPr/>
          <a:lstStyle/>
          <a:p>
            <a:pPr>
              <a:lnSpc>
                <a:spcPct val="100000"/>
              </a:lnSpc>
            </a:pPr>
            <a:r>
              <a:rPr lang="en-US" b="1" dirty="0"/>
              <a:t>Origins of MapReduce and Hadoop</a:t>
            </a:r>
          </a:p>
        </p:txBody>
      </p:sp>
      <p:sp>
        <p:nvSpPr>
          <p:cNvPr id="3" name="Content Placeholder 2"/>
          <p:cNvSpPr>
            <a:spLocks noGrp="1"/>
          </p:cNvSpPr>
          <p:nvPr>
            <p:ph sz="quarter" idx="13"/>
          </p:nvPr>
        </p:nvSpPr>
        <p:spPr>
          <a:xfrm>
            <a:off x="292100" y="2004141"/>
            <a:ext cx="8686800" cy="4082027"/>
          </a:xfrm>
        </p:spPr>
        <p:txBody>
          <a:bodyPr>
            <a:normAutofit/>
          </a:bodyPr>
          <a:lstStyle/>
          <a:p>
            <a:r>
              <a:rPr lang="en-US" dirty="0"/>
              <a:t>MapReduce was developed in Google</a:t>
            </a:r>
          </a:p>
          <a:p>
            <a:pPr lvl="1"/>
            <a:r>
              <a:rPr lang="en-US" dirty="0"/>
              <a:t>Dean, J. and Ghemawat, S., 2008. MapReduce: simplified data processing on large clusters. Communications of the ACM, 51(1), pp.107-113.</a:t>
            </a:r>
          </a:p>
          <a:p>
            <a:r>
              <a:rPr lang="en-US" dirty="0"/>
              <a:t>Yahoo developed Hadoop</a:t>
            </a:r>
          </a:p>
          <a:p>
            <a:pPr lvl="1"/>
            <a:r>
              <a:rPr lang="en-US" dirty="0" err="1"/>
              <a:t>Shvachko</a:t>
            </a:r>
            <a:r>
              <a:rPr lang="en-US" dirty="0"/>
              <a:t>, K., </a:t>
            </a:r>
            <a:r>
              <a:rPr lang="en-US" dirty="0" err="1"/>
              <a:t>Kuang</a:t>
            </a:r>
            <a:r>
              <a:rPr lang="en-US" dirty="0"/>
              <a:t>, H., </a:t>
            </a:r>
            <a:r>
              <a:rPr lang="en-US" dirty="0" err="1"/>
              <a:t>Radia</a:t>
            </a:r>
            <a:r>
              <a:rPr lang="en-US" dirty="0"/>
              <a:t>, S. and </a:t>
            </a:r>
            <a:r>
              <a:rPr lang="en-US" dirty="0" err="1"/>
              <a:t>Chansler</a:t>
            </a:r>
            <a:r>
              <a:rPr lang="en-US" dirty="0"/>
              <a:t>, R., 2010, May. The </a:t>
            </a:r>
            <a:r>
              <a:rPr lang="en-US" dirty="0" err="1"/>
              <a:t>hadoop</a:t>
            </a:r>
            <a:r>
              <a:rPr lang="en-US" dirty="0"/>
              <a:t> distributed file system. In Mass Storage Systems and Technologies (MSST), 2010 IEEE 26th Symposium on (pp. 1-10). IEEE.</a:t>
            </a:r>
          </a:p>
          <a:p>
            <a:pPr marL="342900" lvl="1" indent="-342900">
              <a:buFont typeface="Arial" pitchFamily="34" charset="0"/>
              <a:buChar char="•"/>
            </a:pPr>
            <a:r>
              <a:rPr lang="en-US" sz="2400" dirty="0">
                <a:solidFill>
                  <a:schemeClr val="tx2">
                    <a:lumMod val="75000"/>
                  </a:schemeClr>
                </a:solidFill>
              </a:rPr>
              <a:t>Now Hadoop is an open source distributed computing framework, known as Apache Hadoop</a:t>
            </a:r>
          </a:p>
          <a:p>
            <a:pPr lvl="1"/>
            <a:r>
              <a:rPr lang="en-US" dirty="0"/>
              <a:t>http://hadoop.apache.org/</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9</a:t>
            </a:fld>
            <a:endParaRPr lang="en-US" sz="1000" b="0" dirty="0">
              <a:latin typeface="Tahoma" charset="0"/>
            </a:endParaRPr>
          </a:p>
        </p:txBody>
      </p:sp>
    </p:spTree>
    <p:extLst>
      <p:ext uri="{BB962C8B-B14F-4D97-AF65-F5344CB8AC3E}">
        <p14:creationId xmlns:p14="http://schemas.microsoft.com/office/powerpoint/2010/main" val="37984087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12698</TotalTime>
  <Words>2411</Words>
  <Application>Microsoft Macintosh PowerPoint</Application>
  <PresentationFormat>On-screen Show (4:3)</PresentationFormat>
  <Paragraphs>681</Paragraphs>
  <Slides>46</Slides>
  <Notes>32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Calibri</vt:lpstr>
      <vt:lpstr>Cambria Math</vt:lpstr>
      <vt:lpstr>Candara</vt:lpstr>
      <vt:lpstr>Century Gothic</vt:lpstr>
      <vt:lpstr>Courier New</vt:lpstr>
      <vt:lpstr>Franklin Gothic Book</vt:lpstr>
      <vt:lpstr>Microsoft Sans Serif</vt:lpstr>
      <vt:lpstr>MS PGothic</vt:lpstr>
      <vt:lpstr>ＭＳ Ｐゴシック</vt:lpstr>
      <vt:lpstr>Rix고딕 B</vt:lpstr>
      <vt:lpstr>Rix정고딕 B</vt:lpstr>
      <vt:lpstr>Segoe</vt:lpstr>
      <vt:lpstr>Tahoma</vt:lpstr>
      <vt:lpstr>Tw Cen MT</vt:lpstr>
      <vt:lpstr>Wingdings</vt:lpstr>
      <vt:lpstr>Arial</vt:lpstr>
      <vt:lpstr>Droplet</vt:lpstr>
      <vt:lpstr>Geospatial Hadoop</vt:lpstr>
      <vt:lpstr>Outline</vt:lpstr>
      <vt:lpstr>PowerPoint Presentation</vt:lpstr>
      <vt:lpstr>PowerPoint Presentation</vt:lpstr>
      <vt:lpstr>Geospatial Big Data: NYC taxi trip records</vt:lpstr>
      <vt:lpstr>CyberGIS</vt:lpstr>
      <vt:lpstr>CyberGIS ROGER</vt:lpstr>
      <vt:lpstr>Distributed Computing using Hadoop</vt:lpstr>
      <vt:lpstr>Origins of MapReduce and Hadoop</vt:lpstr>
      <vt:lpstr>Characteristics of Hadoop</vt:lpstr>
      <vt:lpstr>Hadoop Architecture</vt:lpstr>
      <vt:lpstr>HDFS</vt:lpstr>
      <vt:lpstr>Terminologies</vt:lpstr>
      <vt:lpstr>Terminologies</vt:lpstr>
      <vt:lpstr>MapReduce computing paradigm</vt:lpstr>
      <vt:lpstr>Example: word count in a corpus</vt:lpstr>
      <vt:lpstr>Mapper</vt:lpstr>
      <vt:lpstr>Shuffle</vt:lpstr>
      <vt:lpstr>Reducer</vt:lpstr>
      <vt:lpstr>Combiner</vt:lpstr>
      <vt:lpstr>Reducer + Combiner</vt:lpstr>
      <vt:lpstr>Hadoop Streaming API: Delegation of Map and Reduce tasks</vt:lpstr>
      <vt:lpstr>Basic Hadoop Commands</vt:lpstr>
      <vt:lpstr>Hadoop in ROGER</vt:lpstr>
      <vt:lpstr>Case Study:  New York taxi pick-up and drop-off density maps at the traffic analysis zone (TAZ) level </vt:lpstr>
      <vt:lpstr>Taxi Data</vt:lpstr>
      <vt:lpstr>NYC Traffic Analysis Zones</vt:lpstr>
      <vt:lpstr>MapReduce for Density maps</vt:lpstr>
      <vt:lpstr>New York taxi pickup passenger density map</vt:lpstr>
      <vt:lpstr>Find the cell number (index) that a point belongs to:</vt:lpstr>
      <vt:lpstr>New York taxi pickup density map (TAZ level)</vt:lpstr>
      <vt:lpstr>Implementations</vt:lpstr>
      <vt:lpstr>GIS Tools for Hadoop by ESRI</vt:lpstr>
      <vt:lpstr>Improve efficiency with spatial indexing</vt:lpstr>
      <vt:lpstr>Illustration of Quad-Tree for indexing points</vt:lpstr>
      <vt:lpstr>Illustration of Quad-Tree for polygons</vt:lpstr>
      <vt:lpstr>Applications of Quad-Tree</vt:lpstr>
      <vt:lpstr>Applications of Quad-Tree</vt:lpstr>
      <vt:lpstr>PowerPoint Presentation</vt:lpstr>
      <vt:lpstr>Code repository</vt:lpstr>
      <vt:lpstr>Preparing data in HDFS</vt:lpstr>
      <vt:lpstr>Converting Feature class to JSON</vt:lpstr>
      <vt:lpstr>Java-based MapReduce</vt:lpstr>
      <vt:lpstr>Hive Query</vt:lpstr>
      <vt:lpstr>Hadoop Streaming API based (Python)</vt:lpstr>
      <vt:lpstr>Thanks!</vt:lpstr>
    </vt:vector>
  </TitlesOfParts>
  <Manager/>
  <Company>UIUC</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Shaowen</dc:creator>
  <cp:keywords/>
  <dc:description/>
  <cp:lastModifiedBy>Junjun Yin</cp:lastModifiedBy>
  <cp:revision>1846</cp:revision>
  <cp:lastPrinted>2013-09-23T17:54:31Z</cp:lastPrinted>
  <dcterms:created xsi:type="dcterms:W3CDTF">2012-09-19T16:58:51Z</dcterms:created>
  <dcterms:modified xsi:type="dcterms:W3CDTF">2017-01-30T22:47:05Z</dcterms:modified>
  <cp:category/>
</cp:coreProperties>
</file>